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01" r:id="rId2"/>
    <p:sldId id="302" r:id="rId3"/>
    <p:sldId id="299" r:id="rId4"/>
    <p:sldId id="303" r:id="rId5"/>
    <p:sldId id="304" r:id="rId6"/>
    <p:sldId id="294" r:id="rId7"/>
    <p:sldId id="269" r:id="rId8"/>
    <p:sldId id="258" r:id="rId9"/>
    <p:sldId id="268" r:id="rId10"/>
    <p:sldId id="266" r:id="rId11"/>
    <p:sldId id="265" r:id="rId12"/>
    <p:sldId id="262" r:id="rId13"/>
    <p:sldId id="263" r:id="rId14"/>
    <p:sldId id="264" r:id="rId15"/>
    <p:sldId id="261" r:id="rId16"/>
    <p:sldId id="282" r:id="rId17"/>
    <p:sldId id="260" r:id="rId18"/>
    <p:sldId id="306" r:id="rId19"/>
    <p:sldId id="257" r:id="rId20"/>
    <p:sldId id="259" r:id="rId21"/>
    <p:sldId id="283" r:id="rId22"/>
    <p:sldId id="270" r:id="rId23"/>
    <p:sldId id="293" r:id="rId24"/>
    <p:sldId id="292" r:id="rId25"/>
    <p:sldId id="291" r:id="rId26"/>
    <p:sldId id="290" r:id="rId27"/>
    <p:sldId id="289" r:id="rId28"/>
    <p:sldId id="288" r:id="rId29"/>
    <p:sldId id="287" r:id="rId30"/>
    <p:sldId id="286" r:id="rId31"/>
    <p:sldId id="285" r:id="rId32"/>
    <p:sldId id="284" r:id="rId33"/>
    <p:sldId id="281" r:id="rId34"/>
    <p:sldId id="280" r:id="rId35"/>
    <p:sldId id="279" r:id="rId36"/>
    <p:sldId id="278" r:id="rId37"/>
    <p:sldId id="276" r:id="rId38"/>
    <p:sldId id="277" r:id="rId39"/>
    <p:sldId id="275" r:id="rId40"/>
    <p:sldId id="274" r:id="rId41"/>
    <p:sldId id="273" r:id="rId42"/>
    <p:sldId id="272" r:id="rId43"/>
    <p:sldId id="271" r:id="rId44"/>
    <p:sldId id="296" r:id="rId45"/>
    <p:sldId id="295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04" d="100"/>
          <a:sy n="104" d="100"/>
        </p:scale>
        <p:origin x="17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925FC133-58F6-4BC9-9BFD-CD1C1ADF7B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5E615C-8D9F-420C-85F7-BCC44E6D8023}" type="slidenum">
              <a:rPr lang="nl-NL" altLang="cs-CZ"/>
              <a:pPr eaLnBrk="1" hangingPunct="1"/>
              <a:t>1</a:t>
            </a:fld>
            <a:endParaRPr lang="nl-NL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D41A09B-04EE-46EB-8A35-E281ECC7F2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51E7BBC-B509-463A-929A-4B4BF0C2C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9A0569BF-1717-4A41-AB94-2672DC5A2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FC8BFE-4D86-43A9-82AC-B29816552D90}" type="slidenum">
              <a:rPr lang="nl-NL" altLang="cs-CZ"/>
              <a:pPr eaLnBrk="1" hangingPunct="1"/>
              <a:t>2</a:t>
            </a:fld>
            <a:endParaRPr lang="nl-NL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BFC0300-48B3-4F97-8992-AF74E664AB5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1B3326F-44C8-462B-BE6B-842308220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5202C59B-339A-4CF3-AD62-56A09A543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C2224A8-B0D0-424C-BFB1-B6892F215826}" type="slidenum">
              <a:rPr lang="nl-NL" altLang="cs-CZ"/>
              <a:pPr eaLnBrk="1" hangingPunct="1"/>
              <a:t>3</a:t>
            </a:fld>
            <a:endParaRPr lang="nl-NL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00A3E39-0340-4AC5-8C8F-BBD86EEA2C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6E05958-AC75-49AB-9970-10DDF6FBE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A1E70032-05DF-4F88-AA24-9273615E84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493BA0F-D049-4588-95A7-ACC0F2A726DB}" type="slidenum">
              <a:rPr lang="nl-NL" altLang="cs-CZ"/>
              <a:pPr eaLnBrk="1" hangingPunct="1"/>
              <a:t>4</a:t>
            </a:fld>
            <a:endParaRPr lang="nl-NL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90A6429-611B-4A26-8BC9-41AB9FDFBE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7D25808C-D219-4614-A395-76C4E85C6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164A302A-F7B5-4230-8C0C-590D6E47E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918300-413C-409B-99F4-C62FC1C078F8}" type="slidenum">
              <a:rPr lang="nl-NL" altLang="cs-CZ"/>
              <a:pPr eaLnBrk="1" hangingPunct="1"/>
              <a:t>5</a:t>
            </a:fld>
            <a:endParaRPr lang="nl-NL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A734DEF-0CF8-44A0-BAA5-B1871ECF97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D7A4D5A-BC9C-46B1-9C42-C25F3E9A9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E396C8B7-6C21-4924-8839-FA82DD54A7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F7CD563-3E17-4DA4-BA23-B59F94724A80}" type="slidenum">
              <a:rPr lang="nl-NL" altLang="cs-CZ"/>
              <a:pPr eaLnBrk="1" hangingPunct="1"/>
              <a:t>6</a:t>
            </a:fld>
            <a:endParaRPr lang="nl-NL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99DCE61-8460-41A0-A9C9-852FA660FD2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54916795-5B06-4183-B9EB-564DF7CC6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FFC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4" descr="narciska do prezentace.jpg">
            <a:extLst>
              <a:ext uri="{FF2B5EF4-FFF2-40B4-BE49-F238E27FC236}">
                <a16:creationId xmlns:a16="http://schemas.microsoft.com/office/drawing/2014/main" id="{225BB282-821B-43E4-8755-D440CA3D3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bdélník 5">
            <a:extLst>
              <a:ext uri="{FF2B5EF4-FFF2-40B4-BE49-F238E27FC236}">
                <a16:creationId xmlns:a16="http://schemas.microsoft.com/office/drawing/2014/main" id="{EC49A429-9054-442F-8169-5A00AD218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0"/>
            <a:ext cx="55801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 dirty="0">
                <a:solidFill>
                  <a:srgbClr val="F7D865"/>
                </a:solidFill>
                <a:latin typeface="Monotype Corsiva" panose="03010101010201010101" pitchFamily="66" charset="0"/>
              </a:rPr>
              <a:t>Bylo jaro, ale já jsem chtěl,</a:t>
            </a:r>
          </a:p>
          <a:p>
            <a:pPr algn="ctr" eaLnBrk="1" hangingPunct="1"/>
            <a:r>
              <a:rPr lang="cs-CZ" altLang="cs-CZ" sz="3200" b="1" dirty="0">
                <a:solidFill>
                  <a:srgbClr val="F7D865"/>
                </a:solidFill>
                <a:latin typeface="Monotype Corsiva" panose="03010101010201010101" pitchFamily="66" charset="0"/>
              </a:rPr>
              <a:t>aby bylo léto – s jeho dlouhými teplými dny </a:t>
            </a:r>
          </a:p>
          <a:p>
            <a:pPr algn="ctr" eaLnBrk="1" hangingPunct="1"/>
            <a:r>
              <a:rPr lang="cs-CZ" altLang="cs-CZ" sz="3200" b="1" dirty="0">
                <a:solidFill>
                  <a:srgbClr val="F7D865"/>
                </a:solidFill>
                <a:latin typeface="Monotype Corsiva" panose="03010101010201010101" pitchFamily="66" charset="0"/>
              </a:rPr>
              <a:t>a možností být hodně venku.</a:t>
            </a:r>
          </a:p>
        </p:txBody>
      </p:sp>
    </p:spTree>
  </p:cSld>
  <p:clrMapOvr>
    <a:masterClrMapping/>
  </p:clrMapOvr>
  <p:transition spd="slow" advTm="8000">
    <p:wipe dir="d"/>
    <p:sndAc>
      <p:stSnd loop="1">
        <p:snd r:embed="rId3" name="01 A Day Without Ra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exteriér, vsedě, lavice, dřevěné&#10;&#10;Popis byl vytvořen automaticky">
            <a:extLst>
              <a:ext uri="{FF2B5EF4-FFF2-40B4-BE49-F238E27FC236}">
                <a16:creationId xmlns:a16="http://schemas.microsoft.com/office/drawing/2014/main" id="{FB6B2CD5-E6B7-40F3-9918-465D4B83E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3" y="0"/>
            <a:ext cx="9125017" cy="6019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8ADDE88-25FD-4A7E-9AAD-234EE322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77345"/>
            <a:ext cx="8229600" cy="1143000"/>
          </a:xfrm>
        </p:spPr>
        <p:txBody>
          <a:bodyPr/>
          <a:lstStyle/>
          <a:p>
            <a:r>
              <a:rPr lang="cs-CZ" sz="2400" dirty="0">
                <a:latin typeface="Algerian" panose="04020705040A02060702" pitchFamily="82" charset="0"/>
              </a:rPr>
              <a:t>Letos si jich užívají hlavně kosi, ale i čermáčci, kteří měli u mne hnízdo a vyvedli již mladé</a:t>
            </a:r>
          </a:p>
        </p:txBody>
      </p:sp>
    </p:spTree>
    <p:extLst>
      <p:ext uri="{BB962C8B-B14F-4D97-AF65-F5344CB8AC3E}">
        <p14:creationId xmlns:p14="http://schemas.microsoft.com/office/powerpoint/2010/main" val="342260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trom, rostlina, jehličnan, exteriér&#10;&#10;Popis byl vytvořen automaticky">
            <a:extLst>
              <a:ext uri="{FF2B5EF4-FFF2-40B4-BE49-F238E27FC236}">
                <a16:creationId xmlns:a16="http://schemas.microsoft.com/office/drawing/2014/main" id="{A5E6C1D7-D48C-4C37-B144-4A1A0FDFE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39" b="15050"/>
          <a:stretch/>
        </p:blipFill>
        <p:spPr>
          <a:xfrm>
            <a:off x="9236" y="0"/>
            <a:ext cx="9058564" cy="55626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0277695-D61A-4456-8229-17C5EF1B8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562600"/>
            <a:ext cx="8610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Moje krásná kanadská borovice je také plná šišek, často tam také odpočívá </a:t>
            </a:r>
            <a:r>
              <a:rPr lang="cs-CZ" sz="2800" dirty="0" err="1">
                <a:latin typeface="Algerian" panose="04020705040A02060702" pitchFamily="82" charset="0"/>
              </a:rPr>
              <a:t>verka</a:t>
            </a:r>
            <a:r>
              <a:rPr lang="cs-CZ" sz="2800" dirty="0">
                <a:latin typeface="Algerian" panose="04020705040A02060702" pitchFamily="82" charset="0"/>
              </a:rPr>
              <a:t>, které také chutnají bělice.</a:t>
            </a:r>
          </a:p>
        </p:txBody>
      </p:sp>
    </p:spTree>
    <p:extLst>
      <p:ext uri="{BB962C8B-B14F-4D97-AF65-F5344CB8AC3E}">
        <p14:creationId xmlns:p14="http://schemas.microsoft.com/office/powerpoint/2010/main" val="356779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3D53F7-3DF8-45E9-A75B-534507990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8" y="32326"/>
            <a:ext cx="9161795" cy="68256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0170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exteriér, strom, jehličnan, rostlina&#10;&#10;Popis byl vytvořen automaticky">
            <a:extLst>
              <a:ext uri="{FF2B5EF4-FFF2-40B4-BE49-F238E27FC236}">
                <a16:creationId xmlns:a16="http://schemas.microsoft.com/office/drawing/2014/main" id="{3D240C4E-03E9-4C8D-ABD1-697933CB5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08"/>
          <a:stretch/>
        </p:blipFill>
        <p:spPr>
          <a:xfrm>
            <a:off x="0" y="0"/>
            <a:ext cx="9051830" cy="56572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65957DF-FB0E-4ABE-8957-52B83B59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430" y="5657273"/>
            <a:ext cx="9280430" cy="1143000"/>
          </a:xfrm>
        </p:spPr>
        <p:txBody>
          <a:bodyPr/>
          <a:lstStyle/>
          <a:p>
            <a:r>
              <a:rPr lang="cs-CZ" sz="2000">
                <a:latin typeface="Algerian" panose="04020705040A02060702" pitchFamily="82" charset="0"/>
              </a:rPr>
              <a:t>Hned pár metrů za zahradou mi ještě po kůrovci zbyly stoleté smrky. Mám strach, že při větším větru mi spadnou na dílnu a kůlnu. Snad mi je brzy také skácí.</a:t>
            </a:r>
            <a:endParaRPr lang="cs-CZ" sz="2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1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exteriér, jehličnan, strom, rostlina&#10;&#10;Popis byl vytvořen automaticky">
            <a:extLst>
              <a:ext uri="{FF2B5EF4-FFF2-40B4-BE49-F238E27FC236}">
                <a16:creationId xmlns:a16="http://schemas.microsoft.com/office/drawing/2014/main" id="{7D63C5E3-02BF-4FEB-BAE3-748270715A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"/>
          <a:stretch/>
        </p:blipFill>
        <p:spPr>
          <a:xfrm>
            <a:off x="0" y="18472"/>
            <a:ext cx="9042996" cy="68395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3791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exteriér, rostlina, strom, jehličnan&#10;&#10;Popis byl vytvořen automaticky">
            <a:extLst>
              <a:ext uri="{FF2B5EF4-FFF2-40B4-BE49-F238E27FC236}">
                <a16:creationId xmlns:a16="http://schemas.microsoft.com/office/drawing/2014/main" id="{F01BC2F5-8BE4-494A-B301-24E2BFD0F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67"/>
          <a:stretch/>
        </p:blipFill>
        <p:spPr>
          <a:xfrm>
            <a:off x="0" y="0"/>
            <a:ext cx="9198199" cy="6781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983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1DA47-1B30-4B71-86F0-A17D5584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6" y="5219426"/>
            <a:ext cx="9097764" cy="1638574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Tak jsem se také v neděli po velkém váhání vydal na pouť. Bylo velké vedro, tak jsem se tam dlouho nezdržel. </a:t>
            </a:r>
          </a:p>
        </p:txBody>
      </p:sp>
      <p:pic>
        <p:nvPicPr>
          <p:cNvPr id="3" name="Obrázek 2" descr="Obsah obrázku exteriér, silnice, auto, budova&#10;&#10;Popis byl vytvořen automaticky">
            <a:extLst>
              <a:ext uri="{FF2B5EF4-FFF2-40B4-BE49-F238E27FC236}">
                <a16:creationId xmlns:a16="http://schemas.microsoft.com/office/drawing/2014/main" id="{ED873A79-235E-4DF9-8530-640DDF568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8" b="23333"/>
          <a:stretch/>
        </p:blipFill>
        <p:spPr>
          <a:xfrm>
            <a:off x="60091" y="34636"/>
            <a:ext cx="9097764" cy="51847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2701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0F3F83-C434-413F-B041-BAE87602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48" y="5791200"/>
            <a:ext cx="8250382" cy="838200"/>
          </a:xfrm>
        </p:spPr>
        <p:txBody>
          <a:bodyPr/>
          <a:lstStyle/>
          <a:p>
            <a:r>
              <a:rPr lang="cs-CZ" sz="1800" dirty="0" err="1">
                <a:latin typeface="Algerian" panose="04020705040A02060702" pitchFamily="82" charset="0"/>
              </a:rPr>
              <a:t>Věrozvěstové</a:t>
            </a:r>
            <a:r>
              <a:rPr lang="cs-CZ" sz="1800" dirty="0">
                <a:latin typeface="Algerian" panose="04020705040A02060702" pitchFamily="82" charset="0"/>
              </a:rPr>
              <a:t> svatý Cyril a Metoděj přišli tehdy na Moravu a přinesli nejen slovanskou liturgii, ale i hlaholské písmo. Také my ve Vysočanech máme kostel Cyrila a Metoděje.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BEDFDC-31BD-4EF6-BF23-4926AC932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55" y="-23091"/>
            <a:ext cx="4693955" cy="56618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2E50F9B-EEBF-462A-8C71-1FF9B68B1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8256" y="-23091"/>
            <a:ext cx="4529424" cy="56618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49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>
            <a:extLst>
              <a:ext uri="{FF2B5EF4-FFF2-40B4-BE49-F238E27FC236}">
                <a16:creationId xmlns:a16="http://schemas.microsoft.com/office/drawing/2014/main" id="{8AAF0688-E74B-4A97-B4DB-1B5A03605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"/>
          <a:stretch/>
        </p:blipFill>
        <p:spPr bwMode="auto">
          <a:xfrm>
            <a:off x="25400" y="10463"/>
            <a:ext cx="9181688" cy="26241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21C6BAB-6EEA-4994-A629-00C25DD63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6386" b="12596"/>
          <a:stretch/>
        </p:blipFill>
        <p:spPr bwMode="auto">
          <a:xfrm>
            <a:off x="7265" y="2624138"/>
            <a:ext cx="9129469" cy="42233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CF6CEBF-6BEC-4B51-A7EA-BB695C3B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advTm="6000">
    <p:sndAc>
      <p:stSnd loop="1">
        <p:snd r:embed="rId2" name="belle musiqu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127" y="5867400"/>
            <a:ext cx="8215745" cy="1122074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Na pouť bývá u nás plný kostel.</a:t>
            </a:r>
          </a:p>
        </p:txBody>
      </p:sp>
      <p:pic>
        <p:nvPicPr>
          <p:cNvPr id="4" name="Obrázek 3" descr="11 - kopie (2).JPG">
            <a:extLst>
              <a:ext uri="{FF2B5EF4-FFF2-40B4-BE49-F238E27FC236}">
                <a16:creationId xmlns:a16="http://schemas.microsoft.com/office/drawing/2014/main" id="{A9547C4A-4172-4FD7-A4CB-F7C8D8CB98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5" y="0"/>
            <a:ext cx="9144000" cy="622573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10" descr="u22_2838.jpg">
            <a:extLst>
              <a:ext uri="{FF2B5EF4-FFF2-40B4-BE49-F238E27FC236}">
                <a16:creationId xmlns:a16="http://schemas.microsoft.com/office/drawing/2014/main" id="{A90707C3-B82B-4E2A-A5D0-5ADC96982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6"/>
          <a:stretch/>
        </p:blipFill>
        <p:spPr bwMode="auto">
          <a:xfrm>
            <a:off x="0" y="0"/>
            <a:ext cx="4893816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délník 11">
            <a:extLst>
              <a:ext uri="{FF2B5EF4-FFF2-40B4-BE49-F238E27FC236}">
                <a16:creationId xmlns:a16="http://schemas.microsoft.com/office/drawing/2014/main" id="{076C81AC-CBD9-4187-A428-3FA180A3E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332656"/>
            <a:ext cx="47863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Bylo léto, ale já jsem chtěl,</a:t>
            </a:r>
          </a:p>
          <a:p>
            <a:pPr algn="ctr" eaLnBrk="1" hangingPunct="1"/>
            <a:r>
              <a:rPr lang="cs-CZ" altLang="cs-CZ" sz="2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aby byl podzim – s jeho pestrým listím</a:t>
            </a:r>
          </a:p>
          <a:p>
            <a:pPr algn="ctr" eaLnBrk="1" hangingPunct="1"/>
            <a:r>
              <a:rPr lang="cs-CZ" altLang="cs-CZ" sz="2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 chladným průzračným vzduchem.</a:t>
            </a:r>
          </a:p>
        </p:txBody>
      </p:sp>
      <p:pic>
        <p:nvPicPr>
          <p:cNvPr id="4" name="Obrázek 1" descr="podzim039.jpg">
            <a:extLst>
              <a:ext uri="{FF2B5EF4-FFF2-40B4-BE49-F238E27FC236}">
                <a16:creationId xmlns:a16="http://schemas.microsoft.com/office/drawing/2014/main" id="{C2E577FA-7FAD-49CE-9917-E33F5E4F7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/>
          <a:stretch/>
        </p:blipFill>
        <p:spPr bwMode="auto">
          <a:xfrm>
            <a:off x="4893816" y="101459"/>
            <a:ext cx="4281295" cy="674136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C8F07CA-0481-4CFB-8B4A-E60FCA98A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051" y="476672"/>
            <a:ext cx="428129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600" b="1" dirty="0">
                <a:latin typeface="Monotype Corsiva" panose="03010101010201010101" pitchFamily="66" charset="0"/>
              </a:rPr>
              <a:t>Byl podzim, ale já jsem chtěl,</a:t>
            </a:r>
          </a:p>
          <a:p>
            <a:pPr algn="ctr" eaLnBrk="1" hangingPunct="1"/>
            <a:r>
              <a:rPr lang="cs-CZ" altLang="cs-CZ" sz="2600" b="1" dirty="0">
                <a:latin typeface="Monotype Corsiva" panose="03010101010201010101" pitchFamily="66" charset="0"/>
              </a:rPr>
              <a:t>aby byla zima – s jejím krásným sněhem</a:t>
            </a:r>
          </a:p>
          <a:p>
            <a:pPr algn="ctr" eaLnBrk="1" hangingPunct="1"/>
            <a:r>
              <a:rPr lang="cs-CZ" altLang="cs-CZ" sz="2600" b="1" dirty="0">
                <a:latin typeface="Monotype Corsiva" panose="03010101010201010101" pitchFamily="66" charset="0"/>
              </a:rPr>
              <a:t>a radostnými Vánocemi.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EE1D5-0503-40CC-9A95-D3042431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DB077B-963C-4BF0-B107-53F69616B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14 - kopie.JPG">
            <a:extLst>
              <a:ext uri="{FF2B5EF4-FFF2-40B4-BE49-F238E27FC236}">
                <a16:creationId xmlns:a16="http://schemas.microsoft.com/office/drawing/2014/main" id="{1AAD6ED3-1FD5-443B-8BCC-F043CCB3DB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4" y="7620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2729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0F77C2-7456-48E3-BCD9-F12C3F3E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ilnice, ulice, budova&#10;&#10;Popis byl vytvořen automaticky">
            <a:extLst>
              <a:ext uri="{FF2B5EF4-FFF2-40B4-BE49-F238E27FC236}">
                <a16:creationId xmlns:a16="http://schemas.microsoft.com/office/drawing/2014/main" id="{2F60B68F-256E-4ED7-AB04-ED023CC3C6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4" t="11111" b="-2222"/>
          <a:stretch/>
        </p:blipFill>
        <p:spPr>
          <a:xfrm>
            <a:off x="-76200" y="9236"/>
            <a:ext cx="9220200" cy="70344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5801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6D3F9-A495-44B9-8C81-9F3F3DC8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7056"/>
            <a:ext cx="8763000" cy="1600944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Nejvíce zboží a velký výběr byl u Vietnamců. Koupil jsem si košili s krátkým rukávem. Paní dovolila fotit, ale se zákrytem</a:t>
            </a:r>
          </a:p>
        </p:txBody>
      </p:sp>
      <p:pic>
        <p:nvPicPr>
          <p:cNvPr id="27" name="Obrázek 26" descr="Obsah obrázku stojící, muž, mladý, místnost&#10;&#10;Popis byl vytvořen automaticky">
            <a:extLst>
              <a:ext uri="{FF2B5EF4-FFF2-40B4-BE49-F238E27FC236}">
                <a16:creationId xmlns:a16="http://schemas.microsoft.com/office/drawing/2014/main" id="{980D6154-AEDF-4268-8E0E-F0E7E0A26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7"/>
          <a:stretch/>
        </p:blipFill>
        <p:spPr>
          <a:xfrm>
            <a:off x="0" y="0"/>
            <a:ext cx="9144000" cy="52570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1079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713A5B-34B2-409C-BD09-73466DF99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ilnice, auto, nákladní auto&#10;&#10;Popis byl vytvořen automaticky">
            <a:extLst>
              <a:ext uri="{FF2B5EF4-FFF2-40B4-BE49-F238E27FC236}">
                <a16:creationId xmlns:a16="http://schemas.microsoft.com/office/drawing/2014/main" id="{4CCF7F23-09E3-497D-9D32-6738776866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7017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4884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D8D88-56C8-4FCD-A210-2757B6B8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osoba, budova, muž&#10;&#10;Popis byl vytvořen automaticky">
            <a:extLst>
              <a:ext uri="{FF2B5EF4-FFF2-40B4-BE49-F238E27FC236}">
                <a16:creationId xmlns:a16="http://schemas.microsoft.com/office/drawing/2014/main" id="{44A6A934-EEF6-43B6-86DE-318DB48F8C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6" y="0"/>
            <a:ext cx="9104745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3653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6DF69B-5E38-4A22-B8A4-01EEA998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budova, box, muž, obchod&#10;&#10;Popis byl vytvořen automaticky">
            <a:extLst>
              <a:ext uri="{FF2B5EF4-FFF2-40B4-BE49-F238E27FC236}">
                <a16:creationId xmlns:a16="http://schemas.microsoft.com/office/drawing/2014/main" id="{82919040-6E93-4513-BC0A-0924C2B0E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25"/>
          <a:stretch/>
        </p:blipFill>
        <p:spPr>
          <a:xfrm>
            <a:off x="0" y="18473"/>
            <a:ext cx="9186845" cy="67633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5541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C24A5-D836-4293-808F-1A4373F0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ilnice, deštník, ulice&#10;&#10;Popis byl vytvořen automaticky">
            <a:extLst>
              <a:ext uri="{FF2B5EF4-FFF2-40B4-BE49-F238E27FC236}">
                <a16:creationId xmlns:a16="http://schemas.microsoft.com/office/drawing/2014/main" id="{CEA91A40-9D12-4A09-8C0D-2A8048148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78"/>
          <a:stretch/>
        </p:blipFill>
        <p:spPr>
          <a:xfrm>
            <a:off x="0" y="-2309"/>
            <a:ext cx="9200846" cy="678410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8397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4B2ED-CEC2-4EA6-864A-07A624E7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lidé, skupina, stojící&#10;&#10;Popis byl vytvořen automaticky">
            <a:extLst>
              <a:ext uri="{FF2B5EF4-FFF2-40B4-BE49-F238E27FC236}">
                <a16:creationId xmlns:a16="http://schemas.microsoft.com/office/drawing/2014/main" id="{DF193262-6CFE-4DC6-B0DA-358363D92F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3"/>
          <a:stretch/>
        </p:blipFill>
        <p:spPr>
          <a:xfrm>
            <a:off x="0" y="-23091"/>
            <a:ext cx="9168496" cy="68048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0024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5D5B8-3EC7-4520-A57B-BB7460D7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ilnice, text, tráva&#10;&#10;Popis byl vytvořen automaticky">
            <a:extLst>
              <a:ext uri="{FF2B5EF4-FFF2-40B4-BE49-F238E27FC236}">
                <a16:creationId xmlns:a16="http://schemas.microsoft.com/office/drawing/2014/main" id="{6AC97195-B3FF-4F5B-B2B6-ABDF3024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93"/>
          <a:stretch/>
        </p:blipFill>
        <p:spPr>
          <a:xfrm>
            <a:off x="18473" y="0"/>
            <a:ext cx="905362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5105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49C84-C7C0-4190-B858-CEC5B3CC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ilnice, nákladní auto, stůl&#10;&#10;Popis byl vytvořen automaticky">
            <a:extLst>
              <a:ext uri="{FF2B5EF4-FFF2-40B4-BE49-F238E27FC236}">
                <a16:creationId xmlns:a16="http://schemas.microsoft.com/office/drawing/2014/main" id="{F9938EBF-17E0-4123-93A2-5312004C6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33"/>
          <a:stretch/>
        </p:blipFill>
        <p:spPr>
          <a:xfrm>
            <a:off x="23091" y="-4618"/>
            <a:ext cx="9134107" cy="678641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002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 descr="534infra.jpg">
            <a:extLst>
              <a:ext uri="{FF2B5EF4-FFF2-40B4-BE49-F238E27FC236}">
                <a16:creationId xmlns:a16="http://schemas.microsoft.com/office/drawing/2014/main" id="{B3413763-1FFF-4BC6-9F79-6FB0539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12497" r="54146" b="6390"/>
          <a:stretch/>
        </p:blipFill>
        <p:spPr bwMode="auto">
          <a:xfrm>
            <a:off x="0" y="0"/>
            <a:ext cx="5130755" cy="685799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Obdélník 2">
            <a:extLst>
              <a:ext uri="{FF2B5EF4-FFF2-40B4-BE49-F238E27FC236}">
                <a16:creationId xmlns:a16="http://schemas.microsoft.com/office/drawing/2014/main" id="{7463B92D-4AE7-417D-964F-18E4F410A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95" y="636622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600" b="1" dirty="0">
                <a:latin typeface="Monotype Corsiva" panose="03010101010201010101" pitchFamily="66" charset="0"/>
              </a:rPr>
              <a:t>Byla zima, ale já jsem chtěl</a:t>
            </a:r>
          </a:p>
          <a:p>
            <a:pPr algn="ctr" eaLnBrk="1" hangingPunct="1"/>
            <a:r>
              <a:rPr lang="cs-CZ" altLang="cs-CZ" sz="2600" b="1" dirty="0">
                <a:latin typeface="Monotype Corsiva" panose="03010101010201010101" pitchFamily="66" charset="0"/>
              </a:rPr>
              <a:t>aby bylo jaro – s jeho probouzející  se</a:t>
            </a:r>
          </a:p>
          <a:p>
            <a:pPr algn="ctr" eaLnBrk="1" hangingPunct="1"/>
            <a:r>
              <a:rPr lang="cs-CZ" altLang="cs-CZ" sz="2600" b="1" dirty="0">
                <a:latin typeface="Monotype Corsiva" panose="03010101010201010101" pitchFamily="66" charset="0"/>
              </a:rPr>
              <a:t>přírodou  a teplem.</a:t>
            </a:r>
          </a:p>
        </p:txBody>
      </p:sp>
      <p:pic>
        <p:nvPicPr>
          <p:cNvPr id="4" name="Obrázek 1" descr="128945.jpg">
            <a:extLst>
              <a:ext uri="{FF2B5EF4-FFF2-40B4-BE49-F238E27FC236}">
                <a16:creationId xmlns:a16="http://schemas.microsoft.com/office/drawing/2014/main" id="{7CCDC41F-3451-458A-B92D-D1EE845ED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572000" y="15497"/>
            <a:ext cx="4572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2">
            <a:extLst>
              <a:ext uri="{FF2B5EF4-FFF2-40B4-BE49-F238E27FC236}">
                <a16:creationId xmlns:a16="http://schemas.microsoft.com/office/drawing/2014/main" id="{15428C33-80B9-4F05-AD45-6D2C15CE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760" y="620688"/>
            <a:ext cx="432048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600" b="1" dirty="0">
                <a:solidFill>
                  <a:srgbClr val="FFCCCC"/>
                </a:solidFill>
                <a:latin typeface="Monotype Corsiva" panose="03010101010201010101" pitchFamily="66" charset="0"/>
              </a:rPr>
              <a:t>Byl jsem dítě, ale chtěl jsem být </a:t>
            </a:r>
          </a:p>
          <a:p>
            <a:pPr algn="ctr" eaLnBrk="1" hangingPunct="1"/>
            <a:r>
              <a:rPr lang="cs-CZ" altLang="cs-CZ" sz="2600" b="1" dirty="0">
                <a:solidFill>
                  <a:srgbClr val="FFCCCC"/>
                </a:solidFill>
                <a:latin typeface="Monotype Corsiva" panose="03010101010201010101" pitchFamily="66" charset="0"/>
              </a:rPr>
              <a:t>dospělý – užívat si svobody a mít úctu 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902ABF-C9F2-49DF-8B91-CADB7C900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ilnice, nákladní auto, ulice&#10;&#10;Popis byl vytvořen automaticky">
            <a:extLst>
              <a:ext uri="{FF2B5EF4-FFF2-40B4-BE49-F238E27FC236}">
                <a16:creationId xmlns:a16="http://schemas.microsoft.com/office/drawing/2014/main" id="{23EB8959-8703-4DFB-8726-2A660E7024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3719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412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B56F4-50DE-42F9-934B-DB556E1A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budova, lavice, stůl&#10;&#10;Popis byl vytvořen automaticky">
            <a:extLst>
              <a:ext uri="{FF2B5EF4-FFF2-40B4-BE49-F238E27FC236}">
                <a16:creationId xmlns:a16="http://schemas.microsoft.com/office/drawing/2014/main" id="{5FE969AF-F506-44C9-8AB0-D988372F8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" y="-11545"/>
            <a:ext cx="9122172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6960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A9F10-94FD-4091-802E-A3961274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ilnice, autobus, vpředu&#10;&#10;Popis byl vytvořen automaticky">
            <a:extLst>
              <a:ext uri="{FF2B5EF4-FFF2-40B4-BE49-F238E27FC236}">
                <a16:creationId xmlns:a16="http://schemas.microsoft.com/office/drawing/2014/main" id="{F605151B-B1C7-4D96-B727-247C7AD8EB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5151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6226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F9AC0-F86F-4CA5-8F97-7A0CB595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tráva, exteriér, malé, budova&#10;&#10;Popis byl vytvořen automaticky">
            <a:extLst>
              <a:ext uri="{FF2B5EF4-FFF2-40B4-BE49-F238E27FC236}">
                <a16:creationId xmlns:a16="http://schemas.microsoft.com/office/drawing/2014/main" id="{9213DAC6-1719-4AE0-9DBF-C84C37C49C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27" y="-6927"/>
            <a:ext cx="9144000" cy="682187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2263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BE59F-BD3E-4DB2-920E-C43721B2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zelená, nákladní auto, barevné, ulice&#10;&#10;Popis byl vytvořen automaticky">
            <a:extLst>
              <a:ext uri="{FF2B5EF4-FFF2-40B4-BE49-F238E27FC236}">
                <a16:creationId xmlns:a16="http://schemas.microsoft.com/office/drawing/2014/main" id="{A6208ECB-F86C-48DA-BA03-44E561B47A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90678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043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4FCA2-5055-450E-A3B5-15484B13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loďka, voda, stůl&#10;&#10;Popis byl vytvořen automaticky">
            <a:extLst>
              <a:ext uri="{FF2B5EF4-FFF2-40B4-BE49-F238E27FC236}">
                <a16:creationId xmlns:a16="http://schemas.microsoft.com/office/drawing/2014/main" id="{BE9FF157-B5A7-41ED-A474-6AFE62ED9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46"/>
          <a:stretch/>
        </p:blipFill>
        <p:spPr>
          <a:xfrm>
            <a:off x="0" y="0"/>
            <a:ext cx="9088675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0060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675BE-55F9-45F5-ACA8-13774AFD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nákladní auto, loďka, malé&#10;&#10;Popis byl vytvořen automaticky">
            <a:extLst>
              <a:ext uri="{FF2B5EF4-FFF2-40B4-BE49-F238E27FC236}">
                <a16:creationId xmlns:a16="http://schemas.microsoft.com/office/drawing/2014/main" id="{15488467-58B1-4F14-BE70-E32AF478CD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18"/>
            <a:ext cx="90678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429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F11DA-E5E7-465B-B7DD-A6B0EDEB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942292"/>
            <a:ext cx="8991600" cy="858982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Také neteř s rodinou a dětmi, přijeli až z Prahy na naši pouť</a:t>
            </a:r>
          </a:p>
        </p:txBody>
      </p:sp>
      <p:pic>
        <p:nvPicPr>
          <p:cNvPr id="3" name="Obrázek 2" descr="Obsah obrázku osoba, exteriér, stojící, lidé&#10;&#10;Popis byl vytvořen automaticky">
            <a:extLst>
              <a:ext uri="{FF2B5EF4-FFF2-40B4-BE49-F238E27FC236}">
                <a16:creationId xmlns:a16="http://schemas.microsoft.com/office/drawing/2014/main" id="{A95ACD0C-5EB0-497D-A573-08EB3BF6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39"/>
          <a:stretch/>
        </p:blipFill>
        <p:spPr>
          <a:xfrm>
            <a:off x="2309" y="-20782"/>
            <a:ext cx="9144000" cy="59630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522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470EA-D0D5-4ECA-9156-32B405C1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doprava, loďka, malé&#10;&#10;Popis byl vytvořen automaticky">
            <a:extLst>
              <a:ext uri="{FF2B5EF4-FFF2-40B4-BE49-F238E27FC236}">
                <a16:creationId xmlns:a16="http://schemas.microsoft.com/office/drawing/2014/main" id="{FE42505E-E95B-406D-BE20-A49F002440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19" b="4342"/>
          <a:stretch/>
        </p:blipFill>
        <p:spPr>
          <a:xfrm>
            <a:off x="0" y="16164"/>
            <a:ext cx="9132764" cy="676563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0899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D7545-F453-45EA-AD0D-E9D6F193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osoba, exteriér, budova, dítě&#10;&#10;Popis byl vytvořen automaticky">
            <a:extLst>
              <a:ext uri="{FF2B5EF4-FFF2-40B4-BE49-F238E27FC236}">
                <a16:creationId xmlns:a16="http://schemas.microsoft.com/office/drawing/2014/main" id="{92666866-8E64-4631-9C44-606741E6A4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45"/>
            <a:ext cx="90678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910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 descr="15398324.jpg">
            <a:extLst>
              <a:ext uri="{FF2B5EF4-FFF2-40B4-BE49-F238E27FC236}">
                <a16:creationId xmlns:a16="http://schemas.microsoft.com/office/drawing/2014/main" id="{4A2C4F45-10AB-4FFC-997E-71BEBE3B8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36218"/>
          <a:stretch/>
        </p:blipFill>
        <p:spPr bwMode="auto">
          <a:xfrm>
            <a:off x="8471" y="0"/>
            <a:ext cx="4805049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délník 3">
            <a:extLst>
              <a:ext uri="{FF2B5EF4-FFF2-40B4-BE49-F238E27FC236}">
                <a16:creationId xmlns:a16="http://schemas.microsoft.com/office/drawing/2014/main" id="{CC772B60-24AD-4F99-9A23-C223C435A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" y="5157192"/>
            <a:ext cx="460451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Bylo mi dvacet, ale já jsem chtěl, </a:t>
            </a:r>
          </a:p>
          <a:p>
            <a:pPr algn="ctr" eaLnBrk="1" hangingPunct="1"/>
            <a:r>
              <a:rPr lang="cs-CZ" altLang="cs-CZ" sz="2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aby mi bylo třicet – být zralý a zkušený.</a:t>
            </a:r>
          </a:p>
        </p:txBody>
      </p:sp>
      <p:pic>
        <p:nvPicPr>
          <p:cNvPr id="4" name="Obrázek 10" descr="pietro3_big-121017206224900.jpg">
            <a:extLst>
              <a:ext uri="{FF2B5EF4-FFF2-40B4-BE49-F238E27FC236}">
                <a16:creationId xmlns:a16="http://schemas.microsoft.com/office/drawing/2014/main" id="{0298658A-B240-4E8E-9F79-9DB65F5C4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3" t="-18229" r="21661" b="52817"/>
          <a:stretch/>
        </p:blipFill>
        <p:spPr bwMode="auto">
          <a:xfrm>
            <a:off x="4838874" y="-2591177"/>
            <a:ext cx="4305126" cy="944917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11">
            <a:extLst>
              <a:ext uri="{FF2B5EF4-FFF2-40B4-BE49-F238E27FC236}">
                <a16:creationId xmlns:a16="http://schemas.microsoft.com/office/drawing/2014/main" id="{C160DAD3-EBEA-49D8-8A75-2A8FDBCBF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34" y="404664"/>
            <a:ext cx="424847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600" b="1" dirty="0">
                <a:solidFill>
                  <a:schemeClr val="tx2">
                    <a:lumMod val="85000"/>
                  </a:schemeClr>
                </a:solidFill>
                <a:latin typeface="Monotype Corsiva" pitchFamily="66" charset="0"/>
              </a:rPr>
              <a:t>Bylo mi čtyřicet, a já jsem chtěl,</a:t>
            </a:r>
          </a:p>
          <a:p>
            <a:pPr algn="ctr">
              <a:defRPr/>
            </a:pPr>
            <a:r>
              <a:rPr lang="cs-CZ" sz="2600" b="1" dirty="0">
                <a:solidFill>
                  <a:schemeClr val="tx2">
                    <a:lumMod val="85000"/>
                  </a:schemeClr>
                </a:solidFill>
                <a:latin typeface="Monotype Corsiva" pitchFamily="66" charset="0"/>
              </a:rPr>
              <a:t>aby mi bylo dvacet  - být mladý</a:t>
            </a:r>
          </a:p>
          <a:p>
            <a:pPr algn="ctr">
              <a:defRPr/>
            </a:pPr>
            <a:r>
              <a:rPr lang="cs-CZ" sz="2600" b="1" dirty="0">
                <a:solidFill>
                  <a:schemeClr val="tx2">
                    <a:lumMod val="85000"/>
                  </a:schemeClr>
                </a:solidFill>
                <a:latin typeface="Monotype Corsiva" pitchFamily="66" charset="0"/>
              </a:rPr>
              <a:t> a bez starostí.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14D68-2B2E-4317-A514-5EB07F287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osoba, exteriér, silnice, budova&#10;&#10;Popis byl vytvořen automaticky">
            <a:extLst>
              <a:ext uri="{FF2B5EF4-FFF2-40B4-BE49-F238E27FC236}">
                <a16:creationId xmlns:a16="http://schemas.microsoft.com/office/drawing/2014/main" id="{F134C2A6-8B21-4200-A0D2-72385BFE40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039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447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C0D29-BE05-4B09-9C5A-1F1A52DC8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osoba, silnice, exteriér, budova&#10;&#10;Popis byl vytvořen automaticky">
            <a:extLst>
              <a:ext uri="{FF2B5EF4-FFF2-40B4-BE49-F238E27FC236}">
                <a16:creationId xmlns:a16="http://schemas.microsoft.com/office/drawing/2014/main" id="{2848BDF1-69E3-475E-AE54-DC66CDABDF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9961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FB8FA-50CB-459E-B70E-D11AC6D1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budova, osoba, lidé&#10;&#10;Popis byl vytvořen automaticky">
            <a:extLst>
              <a:ext uri="{FF2B5EF4-FFF2-40B4-BE49-F238E27FC236}">
                <a16:creationId xmlns:a16="http://schemas.microsoft.com/office/drawing/2014/main" id="{CE0188AD-294E-4076-B765-7AFFAE4EC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11"/>
          <a:stretch/>
        </p:blipFill>
        <p:spPr>
          <a:xfrm>
            <a:off x="76200" y="76200"/>
            <a:ext cx="9172706" cy="6629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6757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5252D-AEFD-4B7F-A7FF-75D9A81F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budova, exteriér, osoba, lidé&#10;&#10;Popis byl vytvořen automaticky">
            <a:extLst>
              <a:ext uri="{FF2B5EF4-FFF2-40B4-BE49-F238E27FC236}">
                <a16:creationId xmlns:a16="http://schemas.microsoft.com/office/drawing/2014/main" id="{76B2392F-EDD2-447C-A5B5-7A6BC6490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5"/>
          <a:stretch/>
        </p:blipFill>
        <p:spPr>
          <a:xfrm>
            <a:off x="2308" y="0"/>
            <a:ext cx="9125467" cy="6781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629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9F066-41E5-4BC1-970F-8BF8CCAC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34000"/>
            <a:ext cx="8763000" cy="1512454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Plno bylo i na hřišti „Pod Plechem,“ točilo se hlavně pivo, bylo také občerstvení. Jak je vidět, všude byla spokojenost. </a:t>
            </a:r>
            <a:r>
              <a:rPr lang="cs-CZ" sz="2000" dirty="0">
                <a:latin typeface="Blackadder ITC" panose="04020505051007020D02" pitchFamily="82" charset="0"/>
              </a:rPr>
              <a:t>Tak snad zase za rok. Antonín.</a:t>
            </a:r>
          </a:p>
        </p:txBody>
      </p:sp>
      <p:pic>
        <p:nvPicPr>
          <p:cNvPr id="3" name="Obrázek 2" descr="Obsah obrázku exteriér, budova, osoba, lidé&#10;&#10;Popis byl vytvořen automaticky">
            <a:extLst>
              <a:ext uri="{FF2B5EF4-FFF2-40B4-BE49-F238E27FC236}">
                <a16:creationId xmlns:a16="http://schemas.microsoft.com/office/drawing/2014/main" id="{34BA56D9-B6FA-49E2-95C4-9248820948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70" b="6534"/>
          <a:stretch/>
        </p:blipFill>
        <p:spPr>
          <a:xfrm>
            <a:off x="38100" y="140854"/>
            <a:ext cx="9144000" cy="5562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2268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8504F-F98F-458B-90FB-C6539B9A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osoba, stůl, vsedě, interiér&#10;&#10;Popis byl vytvořen automaticky">
            <a:extLst>
              <a:ext uri="{FF2B5EF4-FFF2-40B4-BE49-F238E27FC236}">
                <a16:creationId xmlns:a16="http://schemas.microsoft.com/office/drawing/2014/main" id="{015A79BD-49A4-4F13-AF4B-3298CA196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8"/>
          <a:stretch/>
        </p:blipFill>
        <p:spPr>
          <a:xfrm>
            <a:off x="4617" y="0"/>
            <a:ext cx="913992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4570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 descr="22187387.handsforweb.jpg">
            <a:extLst>
              <a:ext uri="{FF2B5EF4-FFF2-40B4-BE49-F238E27FC236}">
                <a16:creationId xmlns:a16="http://schemas.microsoft.com/office/drawing/2014/main" id="{A7FF2CE7-67F7-44D0-89C5-8E12AD28F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bdélník 3">
            <a:extLst>
              <a:ext uri="{FF2B5EF4-FFF2-40B4-BE49-F238E27FC236}">
                <a16:creationId xmlns:a16="http://schemas.microsoft.com/office/drawing/2014/main" id="{B886E4BD-0A7A-448F-9969-E1CE3992D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4580508"/>
            <a:ext cx="65008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 dirty="0">
                <a:solidFill>
                  <a:srgbClr val="B2D2CE"/>
                </a:solidFill>
                <a:latin typeface="Monotype Corsiva" panose="03010101010201010101" pitchFamily="66" charset="0"/>
              </a:rPr>
              <a:t>Byl jsem v důchodu,</a:t>
            </a:r>
          </a:p>
          <a:p>
            <a:pPr algn="ctr" eaLnBrk="1" hangingPunct="1"/>
            <a:r>
              <a:rPr lang="cs-CZ" altLang="cs-CZ" sz="3600" b="1" dirty="0">
                <a:solidFill>
                  <a:srgbClr val="B2D2CE"/>
                </a:solidFill>
                <a:latin typeface="Monotype Corsiva" panose="03010101010201010101" pitchFamily="66" charset="0"/>
              </a:rPr>
              <a:t>ale chtěl jsem, aby mi bylo čtyřicet – s  bystrou myslí </a:t>
            </a:r>
          </a:p>
          <a:p>
            <a:pPr algn="ctr" eaLnBrk="1" hangingPunct="1"/>
            <a:r>
              <a:rPr lang="cs-CZ" altLang="cs-CZ" sz="3600" b="1" dirty="0">
                <a:solidFill>
                  <a:srgbClr val="B2D2CE"/>
                </a:solidFill>
                <a:latin typeface="Monotype Corsiva" panose="03010101010201010101" pitchFamily="66" charset="0"/>
              </a:rPr>
              <a:t>a bez bolestí stáří.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 descr="4407930.jpg">
            <a:extLst>
              <a:ext uri="{FF2B5EF4-FFF2-40B4-BE49-F238E27FC236}">
                <a16:creationId xmlns:a16="http://schemas.microsoft.com/office/drawing/2014/main" id="{0E50960E-B887-4455-8BB9-C4E12ED52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7944"/>
            <a:ext cx="9196621" cy="684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bdélník 2">
            <a:extLst>
              <a:ext uri="{FF2B5EF4-FFF2-40B4-BE49-F238E27FC236}">
                <a16:creationId xmlns:a16="http://schemas.microsoft.com/office/drawing/2014/main" id="{4232B125-6BA6-4768-80FC-64868C8D7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428625"/>
            <a:ext cx="3675831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600" b="1" dirty="0">
                <a:solidFill>
                  <a:srgbClr val="D9F4CC"/>
                </a:solidFill>
                <a:latin typeface="Monotype Corsiva" panose="03010101010201010101" pitchFamily="66" charset="0"/>
              </a:rPr>
              <a:t>Život mi skoro uplynul,</a:t>
            </a:r>
          </a:p>
          <a:p>
            <a:pPr algn="ctr" eaLnBrk="1" hangingPunct="1"/>
            <a:r>
              <a:rPr lang="cs-CZ" altLang="cs-CZ" sz="2600" b="1" dirty="0">
                <a:solidFill>
                  <a:srgbClr val="D9F4CC"/>
                </a:solidFill>
                <a:latin typeface="Monotype Corsiva" panose="03010101010201010101" pitchFamily="66" charset="0"/>
              </a:rPr>
              <a:t>a já jsem nepochopil,</a:t>
            </a:r>
          </a:p>
          <a:p>
            <a:pPr algn="ctr" eaLnBrk="1" hangingPunct="1"/>
            <a:r>
              <a:rPr lang="cs-CZ" altLang="cs-CZ" sz="2600" b="1" dirty="0">
                <a:solidFill>
                  <a:srgbClr val="D9F4CC"/>
                </a:solidFill>
                <a:latin typeface="Monotype Corsiva" panose="03010101010201010101" pitchFamily="66" charset="0"/>
              </a:rPr>
              <a:t>co vlastně chci. Trochu ano, moc si přeji více zdraví, klidu, trochu pohody a mít dobré přátele</a:t>
            </a:r>
          </a:p>
        </p:txBody>
      </p:sp>
      <p:pic>
        <p:nvPicPr>
          <p:cNvPr id="3" name="Obrázek 2" descr="Obsah obrázku tráva, exteriér, osoba, vsedě&#10;&#10;Popis byl vytvořen automaticky">
            <a:extLst>
              <a:ext uri="{FF2B5EF4-FFF2-40B4-BE49-F238E27FC236}">
                <a16:creationId xmlns:a16="http://schemas.microsoft.com/office/drawing/2014/main" id="{8C07EEFB-09D4-4D2C-B95D-8BF22A7366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6250" r="21859" b="3333"/>
          <a:stretch/>
        </p:blipFill>
        <p:spPr>
          <a:xfrm>
            <a:off x="304799" y="3048000"/>
            <a:ext cx="1416829" cy="22172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ázek 4" descr="Obsah obrázku osoba, muž, interiér, vsedě&#10;&#10;Popis byl vytvořen automaticky">
            <a:extLst>
              <a:ext uri="{FF2B5EF4-FFF2-40B4-BE49-F238E27FC236}">
                <a16:creationId xmlns:a16="http://schemas.microsoft.com/office/drawing/2014/main" id="{D4924467-8699-43C9-967B-77F090D343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5000" r="7849" b="14166"/>
          <a:stretch/>
        </p:blipFill>
        <p:spPr>
          <a:xfrm>
            <a:off x="1716900" y="3048000"/>
            <a:ext cx="1600043" cy="221720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exteriér, budova, strom, lavice&#10;&#10;Popis byl vytvořen automaticky">
            <a:extLst>
              <a:ext uri="{FF2B5EF4-FFF2-40B4-BE49-F238E27FC236}">
                <a16:creationId xmlns:a16="http://schemas.microsoft.com/office/drawing/2014/main" id="{E8BD65F0-F30C-4F9A-A8F8-7D9D00569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"/>
            <a:ext cx="9084293" cy="51054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676F2A5-B495-46D1-B11A-BFDB33B3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105400"/>
            <a:ext cx="9084293" cy="1676400"/>
          </a:xfrm>
        </p:spPr>
        <p:txBody>
          <a:bodyPr/>
          <a:lstStyle/>
          <a:p>
            <a:r>
              <a:rPr lang="cs-CZ" sz="2000" dirty="0">
                <a:latin typeface="Algerian" panose="04020705040A02060702" pitchFamily="82" charset="0"/>
              </a:rPr>
              <a:t>Je sobota 4. července, u nás ve Vysočanech se chystáme na naši pouť. Nedýchá se mi dobře, sedím na mém zahradním posezení a prohlížím zahradu. U borovice vyrostla třešeň, ptáci si ji tam zasadili a také ji obhospodařují. Jsou to bělice, letos je jich hodně, jsou dobré a tak si jich také užívám.</a:t>
            </a:r>
          </a:p>
        </p:txBody>
      </p:sp>
    </p:spTree>
    <p:extLst>
      <p:ext uri="{BB962C8B-B14F-4D97-AF65-F5344CB8AC3E}">
        <p14:creationId xmlns:p14="http://schemas.microsoft.com/office/powerpoint/2010/main" val="302123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 descr="Obsah obrázku exteriér, strom, rostlina, zelená&#10;&#10;Popis byl vytvořen automaticky">
            <a:extLst>
              <a:ext uri="{FF2B5EF4-FFF2-40B4-BE49-F238E27FC236}">
                <a16:creationId xmlns:a16="http://schemas.microsoft.com/office/drawing/2014/main" id="{7ED04555-4CE9-4C17-9B14-375763006F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57"/>
            <a:ext cx="9144000" cy="672948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ráva, exteriér, pták, zvíře&#10;&#10;Popis byl vytvořen automaticky">
            <a:extLst>
              <a:ext uri="{FF2B5EF4-FFF2-40B4-BE49-F238E27FC236}">
                <a16:creationId xmlns:a16="http://schemas.microsoft.com/office/drawing/2014/main" id="{5FB0B684-F0AA-4D6A-A5A5-5EACC682E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" y="0"/>
            <a:ext cx="9198229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9705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Předvádění na obrazovce (4:3)</PresentationFormat>
  <Paragraphs>41</Paragraphs>
  <Slides>45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Algerian</vt:lpstr>
      <vt:lpstr>Arial</vt:lpstr>
      <vt:lpstr>Blackadder ITC</vt:lpstr>
      <vt:lpstr>Monotype Corsiva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 sobota 4. července, u nás ve Vysočanech se chystáme na naši pouť. Nedýchá se mi dobře, sedím na mém zahradním posezení a prohlížím zahradu. U borovice vyrostla třešeň, ptáci si ji tam zasadili a také ji obhospodařují. Jsou to bělice, letos je jich hodně, jsou dobré a tak si jich také užívám.</vt:lpstr>
      <vt:lpstr>Prezentace aplikace PowerPoint</vt:lpstr>
      <vt:lpstr>Prezentace aplikace PowerPoint</vt:lpstr>
      <vt:lpstr>Letos si jich užívají hlavně kosi, ale i čermáčci, kteří měli u mne hnízdo a vyvedli již mladé</vt:lpstr>
      <vt:lpstr>Moje krásná kanadská borovice je také plná šišek, často tam také odpočívá verka, které také chutnají bělice.</vt:lpstr>
      <vt:lpstr>Prezentace aplikace PowerPoint</vt:lpstr>
      <vt:lpstr>Hned pár metrů za zahradou mi ještě po kůrovci zbyly stoleté smrky. Mám strach, že při větším větru mi spadnou na dílnu a kůlnu. Snad mi je brzy také skácí.</vt:lpstr>
      <vt:lpstr>Prezentace aplikace PowerPoint</vt:lpstr>
      <vt:lpstr>Prezentace aplikace PowerPoint</vt:lpstr>
      <vt:lpstr>Tak jsem se také v neděli po velkém váhání vydal na pouť. Bylo velké vedro, tak jsem se tam dlouho nezdržel. </vt:lpstr>
      <vt:lpstr>Věrozvěstové svatý Cyril a Metoděj přišli tehdy na Moravu a přinesli nejen slovanskou liturgii, ale i hlaholské písmo. Také my ve Vysočanech máme kostel Cyrila a Metoděje.</vt:lpstr>
      <vt:lpstr>Prezentace aplikace PowerPoint</vt:lpstr>
      <vt:lpstr>Na pouť bývá u nás plný kostel.</vt:lpstr>
      <vt:lpstr>Prezentace aplikace PowerPoint</vt:lpstr>
      <vt:lpstr>Prezentace aplikace PowerPoint</vt:lpstr>
      <vt:lpstr>Nejvíce zboží a velký výběr byl u Vietnamců. Koupil jsem si košili s krátkým rukávem. Paní dovolila fotit, ale se zákrytem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Také neteř s rodinou a dětmi, přijeli až z Prahy na naši pouť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Plno bylo i na hřišti „Pod Plechem,“ točilo se hlavně pivo, bylo také občerstvení. Jak je vidět, všude byla spokojenost. Tak snad zase za rok. Antonín.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2020-07-13T09:12:22Z</dcterms:modified>
</cp:coreProperties>
</file>