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6" r:id="rId5"/>
    <p:sldId id="261" r:id="rId6"/>
    <p:sldId id="262" r:id="rId7"/>
    <p:sldId id="263" r:id="rId8"/>
    <p:sldId id="267" r:id="rId9"/>
    <p:sldId id="265" r:id="rId10"/>
    <p:sldId id="269" r:id="rId11"/>
    <p:sldId id="271" r:id="rId12"/>
    <p:sldId id="272" r:id="rId13"/>
    <p:sldId id="274" r:id="rId14"/>
    <p:sldId id="284" r:id="rId15"/>
    <p:sldId id="295" r:id="rId16"/>
    <p:sldId id="273" r:id="rId17"/>
    <p:sldId id="299" r:id="rId18"/>
    <p:sldId id="279" r:id="rId19"/>
    <p:sldId id="280" r:id="rId20"/>
    <p:sldId id="278" r:id="rId21"/>
    <p:sldId id="282" r:id="rId22"/>
    <p:sldId id="283" r:id="rId23"/>
    <p:sldId id="281" r:id="rId24"/>
    <p:sldId id="286" r:id="rId25"/>
    <p:sldId id="290" r:id="rId26"/>
    <p:sldId id="291" r:id="rId27"/>
    <p:sldId id="293" r:id="rId28"/>
    <p:sldId id="288" r:id="rId29"/>
    <p:sldId id="292" r:id="rId30"/>
    <p:sldId id="298" r:id="rId31"/>
    <p:sldId id="297" r:id="rId32"/>
    <p:sldId id="296" r:id="rId33"/>
    <p:sldId id="294" r:id="rId34"/>
    <p:sldId id="285" r:id="rId35"/>
    <p:sldId id="277" r:id="rId36"/>
    <p:sldId id="275" r:id="rId37"/>
    <p:sldId id="260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DF18E-A33E-4352-8818-249A2F5A47F7}" type="datetimeFigureOut">
              <a:rPr lang="cs-CZ" smtClean="0"/>
              <a:pPr/>
              <a:t>22.07.2018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537DC-3B0B-4BFE-89BA-F8D909E12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8000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656184"/>
          </a:xfrm>
        </p:spPr>
        <p:txBody>
          <a:bodyPr>
            <a:noAutofit/>
          </a:bodyPr>
          <a:lstStyle/>
          <a:p>
            <a:r>
              <a:rPr lang="cs-CZ" sz="1400" dirty="0" smtClean="0">
                <a:latin typeface="Comic Sans MS" pitchFamily="66" charset="0"/>
              </a:rPr>
              <a:t>V </a:t>
            </a:r>
            <a:r>
              <a:rPr lang="cs-CZ" sz="1400" dirty="0" err="1" smtClean="0">
                <a:latin typeface="Comic Sans MS" pitchFamily="66" charset="0"/>
              </a:rPr>
              <a:t>Molenburku</a:t>
            </a:r>
            <a:r>
              <a:rPr lang="cs-CZ" sz="1400" dirty="0" smtClean="0">
                <a:latin typeface="Comic Sans MS" pitchFamily="66" charset="0"/>
              </a:rPr>
              <a:t>, již od jeho založení v roce 1724, se formovali význační občané. Nejvíce vynikly osobnosti z rodu Hudců, z č. 1. „U </a:t>
            </a:r>
            <a:r>
              <a:rPr lang="cs-CZ" sz="1400" dirty="0" err="1" smtClean="0">
                <a:latin typeface="Comic Sans MS" pitchFamily="66" charset="0"/>
              </a:rPr>
              <a:t>Hadamů</a:t>
            </a:r>
            <a:r>
              <a:rPr lang="cs-CZ" sz="1400" dirty="0" smtClean="0">
                <a:latin typeface="Comic Sans MS" pitchFamily="66" charset="0"/>
              </a:rPr>
              <a:t>.“ Starostové Karel Hudec, Karel Hudec ml., Vincenc Hudec, Hudcové faráři, </a:t>
            </a:r>
            <a:r>
              <a:rPr lang="cs-CZ" sz="1400" dirty="0" err="1" smtClean="0">
                <a:latin typeface="Comic Sans MS" pitchFamily="66" charset="0"/>
              </a:rPr>
              <a:t>vědátoři</a:t>
            </a:r>
            <a:r>
              <a:rPr lang="cs-CZ" sz="1400" dirty="0" smtClean="0">
                <a:latin typeface="Comic Sans MS" pitchFamily="66" charset="0"/>
              </a:rPr>
              <a:t>, spisovatel Karel Hudec a mnozí další. Je potěšitelné, že potomci rodáků z </a:t>
            </a:r>
            <a:r>
              <a:rPr lang="cs-CZ" sz="1400" dirty="0" err="1" smtClean="0">
                <a:latin typeface="Comic Sans MS" pitchFamily="66" charset="0"/>
              </a:rPr>
              <a:t>Molenburku</a:t>
            </a:r>
            <a:r>
              <a:rPr lang="cs-CZ" sz="1400" dirty="0" smtClean="0">
                <a:latin typeface="Comic Sans MS" pitchFamily="66" charset="0"/>
              </a:rPr>
              <a:t> stále na </a:t>
            </a:r>
            <a:r>
              <a:rPr lang="cs-CZ" sz="1400" dirty="0" err="1" smtClean="0">
                <a:latin typeface="Comic Sans MS" pitchFamily="66" charset="0"/>
              </a:rPr>
              <a:t>Molenburk</a:t>
            </a:r>
            <a:r>
              <a:rPr lang="cs-CZ" sz="1400" dirty="0" smtClean="0">
                <a:latin typeface="Comic Sans MS" pitchFamily="66" charset="0"/>
              </a:rPr>
              <a:t> vzpomínají, občas ho také navštěvují a sledují, jak se </a:t>
            </a:r>
            <a:r>
              <a:rPr lang="cs-CZ" sz="1400" dirty="0" err="1" smtClean="0">
                <a:latin typeface="Comic Sans MS" pitchFamily="66" charset="0"/>
              </a:rPr>
              <a:t>Molenburk</a:t>
            </a:r>
            <a:r>
              <a:rPr lang="cs-CZ" sz="1400" dirty="0" smtClean="0">
                <a:latin typeface="Comic Sans MS" pitchFamily="66" charset="0"/>
              </a:rPr>
              <a:t> a nyní </a:t>
            </a:r>
            <a:r>
              <a:rPr lang="cs-CZ" sz="1400" dirty="0" err="1" smtClean="0">
                <a:latin typeface="Comic Sans MS" pitchFamily="66" charset="0"/>
              </a:rPr>
              <a:t>vysočany</a:t>
            </a:r>
            <a:r>
              <a:rPr lang="cs-CZ" sz="1400" dirty="0" smtClean="0">
                <a:latin typeface="Comic Sans MS" pitchFamily="66" charset="0"/>
              </a:rPr>
              <a:t> rozvíjí a jak se za tu krátkou dobu od založení, proměnil z chudé vísky do krásné, vybavené vesnice, s množstvím vzdělaných občanů, kteří se snaží svoji vesnici nadále rozvíjet. </a:t>
            </a:r>
            <a:br>
              <a:rPr lang="cs-CZ" sz="1400" dirty="0" smtClean="0">
                <a:latin typeface="Comic Sans MS" pitchFamily="66" charset="0"/>
              </a:rPr>
            </a:b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444208" y="1600200"/>
            <a:ext cx="2304256" cy="49971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1400" dirty="0" smtClean="0">
                <a:latin typeface="Comic Sans MS" pitchFamily="66" charset="0"/>
              </a:rPr>
              <a:t>Tak také ještě naši rodáci a jejich potomci „Přibylové,“ ze Sport Klubu </a:t>
            </a:r>
            <a:r>
              <a:rPr lang="cs-CZ" sz="1400" dirty="0" err="1" smtClean="0">
                <a:latin typeface="Comic Sans MS" pitchFamily="66" charset="0"/>
              </a:rPr>
              <a:t>Ráječko</a:t>
            </a:r>
            <a:r>
              <a:rPr lang="cs-CZ" sz="1400" dirty="0" smtClean="0">
                <a:latin typeface="Comic Sans MS" pitchFamily="66" charset="0"/>
              </a:rPr>
              <a:t>, s  Obcí Vysočany a TJ Vysočany, zase letos pořádají  v sobotu 21. července 21 </a:t>
            </a:r>
            <a:r>
              <a:rPr lang="cs-CZ" sz="1400" dirty="0" err="1" smtClean="0">
                <a:latin typeface="Comic Sans MS" pitchFamily="66" charset="0"/>
              </a:rPr>
              <a:t>tý</a:t>
            </a:r>
            <a:r>
              <a:rPr lang="cs-CZ" sz="1400" dirty="0" smtClean="0">
                <a:latin typeface="Comic Sans MS" pitchFamily="66" charset="0"/>
              </a:rPr>
              <a:t> závod „Vysočanský triatlon“. Přibylové přišli do naší obce zanedlouho po založení. Nejznámější byl místostarosta a starosta Florián Přibyl, </a:t>
            </a:r>
            <a:r>
              <a:rPr lang="cs-CZ" sz="1400" dirty="0" err="1" smtClean="0">
                <a:latin typeface="Comic Sans MS" pitchFamily="66" charset="0"/>
              </a:rPr>
              <a:t>molenburský</a:t>
            </a:r>
            <a:r>
              <a:rPr lang="cs-CZ" sz="1400" dirty="0" smtClean="0">
                <a:latin typeface="Comic Sans MS" pitchFamily="66" charset="0"/>
              </a:rPr>
              <a:t> kovář, Jaroslav Přibyl kovář a jejich tatínek Ladislav Přibyl (Kmocháček).</a:t>
            </a:r>
          </a:p>
          <a:p>
            <a:endParaRPr lang="cs-CZ" sz="1400" dirty="0"/>
          </a:p>
        </p:txBody>
      </p:sp>
      <p:pic>
        <p:nvPicPr>
          <p:cNvPr id="6" name="Obrázek 5" descr="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1844824"/>
            <a:ext cx="6372200" cy="465771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25000">
    <p:zoom/>
    <p:sndAc>
      <p:stSnd loop="1">
        <p:snd r:embed="rId2" name="Vera Spinarova - Tenkrat na zapad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9.JPG"/>
          <p:cNvPicPr>
            <a:picLocks noChangeAspect="1"/>
          </p:cNvPicPr>
          <p:nvPr/>
        </p:nvPicPr>
        <p:blipFill>
          <a:blip r:embed="rId2" cstate="screen"/>
          <a:srcRect r="1963"/>
          <a:stretch>
            <a:fillRect/>
          </a:stretch>
        </p:blipFill>
        <p:spPr>
          <a:xfrm>
            <a:off x="0" y="0"/>
            <a:ext cx="9198198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980728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Přibylové jsou již v pohodě, jsem rád, že jsem se s nimi mohl pozdravit.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10.JPG"/>
          <p:cNvPicPr>
            <a:picLocks noChangeAspect="1"/>
          </p:cNvPicPr>
          <p:nvPr/>
        </p:nvPicPr>
        <p:blipFill>
          <a:blip r:embed="rId2" cstate="screen"/>
          <a:srcRect t="5583"/>
          <a:stretch>
            <a:fillRect/>
          </a:stretch>
        </p:blipFill>
        <p:spPr>
          <a:xfrm>
            <a:off x="0" y="-171400"/>
            <a:ext cx="9144000" cy="608929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29600" cy="908720"/>
          </a:xfrm>
        </p:spPr>
        <p:txBody>
          <a:bodyPr>
            <a:normAutofit/>
          </a:bodyPr>
          <a:lstStyle/>
          <a:p>
            <a:r>
              <a:rPr lang="cs-CZ" sz="2000" dirty="0" err="1" smtClean="0">
                <a:latin typeface="Algerian" pitchFamily="82" charset="0"/>
              </a:rPr>
              <a:t>Laďa</a:t>
            </a:r>
            <a:r>
              <a:rPr lang="cs-CZ" sz="2000" dirty="0" smtClean="0">
                <a:latin typeface="Algerian" pitchFamily="82" charset="0"/>
              </a:rPr>
              <a:t> </a:t>
            </a:r>
            <a:r>
              <a:rPr lang="cs-CZ" sz="2000" dirty="0" err="1" smtClean="0">
                <a:latin typeface="Algerian" pitchFamily="82" charset="0"/>
              </a:rPr>
              <a:t>Mynařík</a:t>
            </a:r>
            <a:r>
              <a:rPr lang="cs-CZ" sz="2000" dirty="0" smtClean="0">
                <a:latin typeface="Algerian" pitchFamily="82" charset="0"/>
              </a:rPr>
              <a:t>, zase jako každý rok vypomáhá a kontroluje pořádek</a:t>
            </a:r>
            <a:endParaRPr lang="cs-CZ" sz="2000" dirty="0">
              <a:latin typeface="Algerian" pitchFamily="82" charset="0"/>
            </a:endParaRPr>
          </a:p>
        </p:txBody>
      </p:sp>
      <p:pic>
        <p:nvPicPr>
          <p:cNvPr id="3" name="Obrázek 2" descr="11.JPG"/>
          <p:cNvPicPr>
            <a:picLocks noChangeAspect="1"/>
          </p:cNvPicPr>
          <p:nvPr/>
        </p:nvPicPr>
        <p:blipFill>
          <a:blip r:embed="rId2" cstate="screen"/>
          <a:srcRect t="2751" b="9450"/>
          <a:stretch>
            <a:fillRect/>
          </a:stretch>
        </p:blipFill>
        <p:spPr>
          <a:xfrm>
            <a:off x="107504" y="0"/>
            <a:ext cx="8771234" cy="60212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41645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74790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021288"/>
            <a:ext cx="8229600" cy="836712"/>
          </a:xfrm>
        </p:spPr>
        <p:txBody>
          <a:bodyPr>
            <a:noAutofit/>
          </a:bodyPr>
          <a:lstStyle/>
          <a:p>
            <a:r>
              <a:rPr lang="cs-CZ" sz="2800" dirty="0" smtClean="0">
                <a:latin typeface="Algerian" pitchFamily="82" charset="0"/>
              </a:rPr>
              <a:t>U rybníku již je plno. Závodníci se připravují, brzy bude start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36.JPG"/>
          <p:cNvPicPr>
            <a:picLocks noChangeAspect="1"/>
          </p:cNvPicPr>
          <p:nvPr/>
        </p:nvPicPr>
        <p:blipFill>
          <a:blip r:embed="rId2" cstate="screen"/>
          <a:srcRect t="5198"/>
          <a:stretch>
            <a:fillRect/>
          </a:stretch>
        </p:blipFill>
        <p:spPr>
          <a:xfrm>
            <a:off x="0" y="0"/>
            <a:ext cx="9144000" cy="60664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6628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63715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877272"/>
            <a:ext cx="8229600" cy="980728"/>
          </a:xfrm>
        </p:spPr>
        <p:txBody>
          <a:bodyPr>
            <a:noAutofit/>
          </a:bodyPr>
          <a:lstStyle/>
          <a:p>
            <a:r>
              <a:rPr lang="cs-CZ" sz="2400" b="1" dirty="0" smtClean="0">
                <a:latin typeface="Algerian" pitchFamily="82" charset="0"/>
              </a:rPr>
              <a:t>Pořadatel nezapomněl na dárky dětem. Ty natahují ruce, aby na ně také zbylo</a:t>
            </a:r>
            <a:endParaRPr lang="cs-CZ" sz="2400" b="1" dirty="0">
              <a:latin typeface="Algerian" pitchFamily="82" charset="0"/>
            </a:endParaRPr>
          </a:p>
        </p:txBody>
      </p:sp>
      <p:pic>
        <p:nvPicPr>
          <p:cNvPr id="3" name="Obrázek 2" descr="20.JPG"/>
          <p:cNvPicPr>
            <a:picLocks noChangeAspect="1"/>
          </p:cNvPicPr>
          <p:nvPr/>
        </p:nvPicPr>
        <p:blipFill>
          <a:blip r:embed="rId2" cstate="screen"/>
          <a:srcRect t="4287"/>
          <a:stretch>
            <a:fillRect/>
          </a:stretch>
        </p:blipFill>
        <p:spPr>
          <a:xfrm>
            <a:off x="0" y="0"/>
            <a:ext cx="9144000" cy="581949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1520" y="0"/>
            <a:ext cx="8778875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988840"/>
          </a:xfrm>
        </p:spPr>
        <p:txBody>
          <a:bodyPr>
            <a:noAutofit/>
          </a:bodyPr>
          <a:lstStyle/>
          <a:p>
            <a:r>
              <a:rPr lang="cs-CZ" sz="2000" dirty="0" smtClean="0">
                <a:latin typeface="Comic Sans MS" pitchFamily="66" charset="0"/>
              </a:rPr>
              <a:t>Nedalo mi to, tak jsem se alespoň krátce, na zahájení přišel podívat. Zase se závod těšil tak jako vždy, ne li více pozornosti návštěvníků, nejen z Vysočan, ale i z dalekého okolí. V krátké prezentaci bych vám chtěl část závodu amatérů přiblížit. Postupně přidám odkazy na videa, která vždy pořizují pořadatelé, ale bude to chvíli trvat.</a:t>
            </a:r>
            <a:br>
              <a:rPr lang="cs-CZ" sz="2000" dirty="0" smtClean="0">
                <a:latin typeface="Comic Sans MS" pitchFamily="66" charset="0"/>
              </a:rPr>
            </a:br>
            <a:endParaRPr lang="cs-CZ" sz="2000" dirty="0"/>
          </a:p>
        </p:txBody>
      </p:sp>
      <p:pic>
        <p:nvPicPr>
          <p:cNvPr id="4" name="Obrázek 3" descr="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0129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30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Stále ještě přicházejí další návštěvníci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19.JPG"/>
          <p:cNvPicPr>
            <a:picLocks noChangeAspect="1"/>
          </p:cNvPicPr>
          <p:nvPr/>
        </p:nvPicPr>
        <p:blipFill>
          <a:blip r:embed="rId2" cstate="screen">
            <a:lum bright="10000" contrast="-20000"/>
          </a:blip>
          <a:stretch>
            <a:fillRect/>
          </a:stretch>
        </p:blipFill>
        <p:spPr>
          <a:xfrm>
            <a:off x="0" y="0"/>
            <a:ext cx="9144000" cy="589605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Bude li </a:t>
            </a:r>
            <a:r>
              <a:rPr lang="cs-CZ" sz="2800" dirty="0" err="1" smtClean="0">
                <a:latin typeface="Algerian" pitchFamily="82" charset="0"/>
              </a:rPr>
              <a:t>třba</a:t>
            </a:r>
            <a:r>
              <a:rPr lang="cs-CZ" sz="2800" dirty="0" smtClean="0">
                <a:latin typeface="Algerian" pitchFamily="82" charset="0"/>
              </a:rPr>
              <a:t>, jsme připraveni pomoci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23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rcRect l="12988" t="8317"/>
          <a:stretch>
            <a:fillRect/>
          </a:stretch>
        </p:blipFill>
        <p:spPr>
          <a:xfrm>
            <a:off x="0" y="0"/>
            <a:ext cx="9100825" cy="604867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16632"/>
            <a:ext cx="9144000" cy="641412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2.JPG"/>
          <p:cNvPicPr>
            <a:picLocks noChangeAspect="1"/>
          </p:cNvPicPr>
          <p:nvPr/>
        </p:nvPicPr>
        <p:blipFill>
          <a:blip r:embed="rId2" cstate="screen"/>
          <a:srcRect l="3538" r="2751"/>
          <a:stretch>
            <a:fillRect/>
          </a:stretch>
        </p:blipFill>
        <p:spPr>
          <a:xfrm>
            <a:off x="0" y="0"/>
            <a:ext cx="9158786" cy="674136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8640960" cy="1196752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Algerian" pitchFamily="82" charset="0"/>
              </a:rPr>
              <a:t>Čekání na start</a:t>
            </a:r>
            <a:endParaRPr lang="cs-CZ" sz="4000" dirty="0">
              <a:latin typeface="Algerian" pitchFamily="82" charset="0"/>
            </a:endParaRPr>
          </a:p>
        </p:txBody>
      </p:sp>
      <p:pic>
        <p:nvPicPr>
          <p:cNvPr id="3" name="Obrázek 2" descr="28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rcRect t="10029"/>
          <a:stretch>
            <a:fillRect/>
          </a:stretch>
        </p:blipFill>
        <p:spPr>
          <a:xfrm>
            <a:off x="0" y="0"/>
            <a:ext cx="9144000" cy="58137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31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rcRect r="3538"/>
          <a:stretch>
            <a:fillRect/>
          </a:stretch>
        </p:blipFill>
        <p:spPr>
          <a:xfrm>
            <a:off x="0" y="404664"/>
            <a:ext cx="9145519" cy="580526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85496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lgerian" pitchFamily="82" charset="0"/>
              </a:rPr>
              <a:t>Odstartováno</a:t>
            </a:r>
            <a:endParaRPr lang="cs-CZ" sz="3200" b="1" dirty="0">
              <a:latin typeface="Algerian" pitchFamily="82" charset="0"/>
            </a:endParaRPr>
          </a:p>
        </p:txBody>
      </p:sp>
      <p:pic>
        <p:nvPicPr>
          <p:cNvPr id="3" name="Obrázek 2" descr="3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99488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3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60648"/>
            <a:ext cx="9144000" cy="609877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4.JPG"/>
          <p:cNvPicPr>
            <a:picLocks noChangeAspect="1"/>
          </p:cNvPicPr>
          <p:nvPr/>
        </p:nvPicPr>
        <p:blipFill>
          <a:blip r:embed="rId2" cstate="screen">
            <a:lum bright="20000" contrast="10000"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820472" cy="674136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Jen velmi krátce, jak na něho vzpomínal Karel hudec ve své knize“Okolo </a:t>
            </a:r>
            <a:r>
              <a:rPr lang="cs-CZ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Molenburka</a:t>
            </a:r>
            <a:r>
              <a:rPr lang="cs-CZ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teče voda </a:t>
            </a:r>
            <a:r>
              <a:rPr lang="cs-CZ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čisťounká.“</a:t>
            </a:r>
            <a:r>
              <a:rPr lang="cs-CZ" sz="1400" dirty="0">
                <a:latin typeface="Comic Sans MS" pitchFamily="66" charset="0"/>
              </a:rPr>
              <a:t/>
            </a:r>
            <a:br>
              <a:rPr lang="cs-CZ" sz="1400" dirty="0">
                <a:latin typeface="Comic Sans MS" pitchFamily="66" charset="0"/>
              </a:rPr>
            </a:br>
            <a:r>
              <a:rPr lang="cs-CZ" sz="1400" dirty="0" smtClean="0">
                <a:latin typeface="Comic Sans MS" pitchFamily="66" charset="0"/>
              </a:rPr>
              <a:t/>
            </a:r>
            <a:br>
              <a:rPr lang="cs-CZ" sz="1400" dirty="0" smtClean="0">
                <a:latin typeface="Comic Sans MS" pitchFamily="66" charset="0"/>
              </a:rPr>
            </a:br>
            <a:r>
              <a:rPr lang="cs-CZ" sz="1400" dirty="0" smtClean="0">
                <a:latin typeface="Comic Sans MS" pitchFamily="66" charset="0"/>
              </a:rPr>
              <a:t>A </a:t>
            </a:r>
            <a:r>
              <a:rPr lang="cs-CZ" sz="1400" dirty="0">
                <a:latin typeface="Comic Sans MS" pitchFamily="66" charset="0"/>
              </a:rPr>
              <a:t>k nám jste chodíval na besedu, Vy,  strýček </a:t>
            </a:r>
            <a:r>
              <a:rPr lang="cs-CZ" sz="1400" dirty="0" err="1">
                <a:latin typeface="Comic Sans MS" pitchFamily="66" charset="0"/>
              </a:rPr>
              <a:t>Kovářůj</a:t>
            </a:r>
            <a:r>
              <a:rPr lang="cs-CZ" sz="1400" dirty="0">
                <a:latin typeface="Comic Sans MS" pitchFamily="66" charset="0"/>
              </a:rPr>
              <a:t> (Florián Přibyl). Přátelsky jste si pobesedovali, poradili a pak jste se opět v pokoji rozešli. Bývaly to příjemné večery mezi vámi. Ve vaší tváři a pohybech byl vždycky rezervován klid a dobře jste také dovedl reprezentovat svůj selský stav, zevnějškem i řečí. Rovněž jsem vás nikdy nespatřil bez vysokých bot. Ale co naplat, již jste pryč, i vy jste podlehl zákonu času a odpočíváte na stejném poli jako náš tatínek a kovář Floriánek. Tam za tou kamennou zdí jste se sešli všichni, </a:t>
            </a:r>
            <a:r>
              <a:rPr lang="cs-CZ" sz="1400" dirty="0" err="1">
                <a:latin typeface="Comic Sans MS" pitchFamily="66" charset="0"/>
              </a:rPr>
              <a:t>všichni</a:t>
            </a:r>
            <a:r>
              <a:rPr lang="cs-CZ" sz="1400" dirty="0">
                <a:latin typeface="Comic Sans MS" pitchFamily="66" charset="0"/>
              </a:rPr>
              <a:t> </a:t>
            </a:r>
            <a:r>
              <a:rPr lang="cs-CZ" sz="1400" dirty="0" smtClean="0">
                <a:latin typeface="Comic Sans MS" pitchFamily="66" charset="0"/>
              </a:rPr>
              <a:t> sousedé </a:t>
            </a:r>
            <a:r>
              <a:rPr lang="cs-CZ" sz="1400" dirty="0">
                <a:latin typeface="Comic Sans MS" pitchFamily="66" charset="0"/>
              </a:rPr>
              <a:t>a občané. To je jediná spravedlnost</a:t>
            </a:r>
            <a:br>
              <a:rPr lang="cs-CZ" sz="1400" dirty="0">
                <a:latin typeface="Comic Sans MS" pitchFamily="66" charset="0"/>
              </a:rPr>
            </a:br>
            <a:r>
              <a:rPr lang="cs-CZ" sz="1400" dirty="0">
                <a:latin typeface="Comic Sans MS" pitchFamily="66" charset="0"/>
              </a:rPr>
              <a:t>Půvab měly u nás večerní besedy při draní peří anebo sousedské besedy, když se sešli hospodáři, náš tatínek, strýček </a:t>
            </a:r>
            <a:r>
              <a:rPr lang="cs-CZ" sz="1400" dirty="0" err="1">
                <a:latin typeface="Comic Sans MS" pitchFamily="66" charset="0"/>
              </a:rPr>
              <a:t>Škrabalůj</a:t>
            </a:r>
            <a:r>
              <a:rPr lang="cs-CZ" sz="1400" dirty="0">
                <a:latin typeface="Comic Sans MS" pitchFamily="66" charset="0"/>
              </a:rPr>
              <a:t>, strýček Vincek a Floriánek Přibyl (kovář). Vykládalo a povídalo se o všeličems, až také někdy došlo na strašidla. A to byla voda na náš mlýn. Rád si vzpomínám na jeden takový příjemný večer, kdy se vyprávělo o nočních světýlkách neboli bludičkách. Každý o nich něco věděl, náš tatínek, strýček </a:t>
            </a:r>
            <a:r>
              <a:rPr lang="cs-CZ" sz="1400" dirty="0" err="1">
                <a:latin typeface="Comic Sans MS" pitchFamily="66" charset="0"/>
              </a:rPr>
              <a:t>Škrabalůj</a:t>
            </a:r>
            <a:r>
              <a:rPr lang="cs-CZ" sz="1400" dirty="0">
                <a:latin typeface="Comic Sans MS" pitchFamily="66" charset="0"/>
              </a:rPr>
              <a:t>, kovář Florián, i strýček Vincek. Některý z nich však zvlášť zajímavě vyprávěl o světýlkách, jež strašívaly jedoucí formany na Brodech. Ach, Bože, Brody! – To krásné, pyšné a romantické slovo. To krásné místo – údolí, potok, olše, luka i les, to mělo pro mne vždy kouzelnou moc! A tím více je nyní v mé mysli pozvedla historka o světýlkách. Jednou kterýsi starý vápeník jel tudy s fůrkou vápna směrem k </a:t>
            </a:r>
            <a:r>
              <a:rPr lang="cs-CZ" sz="1400" dirty="0" err="1">
                <a:latin typeface="Comic Sans MS" pitchFamily="66" charset="0"/>
              </a:rPr>
              <a:t>Hartmanicím</a:t>
            </a:r>
            <a:r>
              <a:rPr lang="cs-CZ" sz="1400" dirty="0">
                <a:latin typeface="Comic Sans MS" pitchFamily="66" charset="0"/>
              </a:rPr>
              <a:t> a najednou hleď! V noční dálce, někde nad </a:t>
            </a:r>
            <a:r>
              <a:rPr lang="cs-CZ" sz="1400" dirty="0" err="1">
                <a:latin typeface="Comic Sans MS" pitchFamily="66" charset="0"/>
              </a:rPr>
              <a:t>lukami</a:t>
            </a:r>
            <a:r>
              <a:rPr lang="cs-CZ" sz="1400" dirty="0">
                <a:latin typeface="Comic Sans MS" pitchFamily="66" charset="0"/>
              </a:rPr>
              <a:t> plulo tajemné světýlko, za ním vyskočilo druhé a později i několik dalších. Bože můj! Co teď? Vzbuzovalo to v člověku respekt a hrůzu a kůň také jevil nepokoj. Ale což, dalo se vrátit s půlkou vápna domů!? Ne, to nešlo. Nebylo na vybranou, leda se pokřižovat, pobídnout koně a nějak strašidelným údolím projet. S malou dušičkou sjížděl vápeník na luka k mostu, v jehož blízkosti poletovala strašidelná světýlka. Světýlka však obletovala v malé blízkosti vozu, ale neublížila. Nebezpečí pominulo až v kopci nad Brody a to si milý forman oddechl.</a:t>
            </a:r>
            <a:br>
              <a:rPr lang="cs-CZ" sz="1400" dirty="0">
                <a:latin typeface="Comic Sans MS" pitchFamily="66" charset="0"/>
              </a:rPr>
            </a:br>
            <a:endParaRPr lang="cs-CZ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30000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0"/>
            <a:ext cx="884832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71500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Algerian" pitchFamily="82" charset="0"/>
              </a:rPr>
              <a:t>Během k dalšímu závodu</a:t>
            </a:r>
            <a:endParaRPr lang="cs-CZ" dirty="0">
              <a:latin typeface="Algerian" pitchFamily="82" charset="0"/>
            </a:endParaRPr>
          </a:p>
        </p:txBody>
      </p:sp>
      <p:pic>
        <p:nvPicPr>
          <p:cNvPr id="3" name="Obrázek 2" descr="40.JPG"/>
          <p:cNvPicPr>
            <a:picLocks noChangeAspect="1"/>
          </p:cNvPicPr>
          <p:nvPr/>
        </p:nvPicPr>
        <p:blipFill>
          <a:blip r:embed="rId2" cstate="screen"/>
          <a:srcRect t="6616"/>
          <a:stretch>
            <a:fillRect/>
          </a:stretch>
        </p:blipFill>
        <p:spPr>
          <a:xfrm>
            <a:off x="0" y="0"/>
            <a:ext cx="9144000" cy="571139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88640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55772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00"/>
            <a:ext cx="9273208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U rybníku je ticho, pohoda pro rybáře, kteří museli čekat na konec závodu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27.JPG"/>
          <p:cNvPicPr>
            <a:picLocks noChangeAspect="1"/>
          </p:cNvPicPr>
          <p:nvPr/>
        </p:nvPicPr>
        <p:blipFill>
          <a:blip r:embed="rId2" cstate="screen"/>
          <a:srcRect t="6683"/>
          <a:stretch>
            <a:fillRect/>
          </a:stretch>
        </p:blipFill>
        <p:spPr>
          <a:xfrm>
            <a:off x="0" y="0"/>
            <a:ext cx="9144000" cy="56503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6.JPG"/>
          <p:cNvPicPr>
            <a:picLocks noChangeAspect="1"/>
          </p:cNvPicPr>
          <p:nvPr/>
        </p:nvPicPr>
        <p:blipFill>
          <a:blip r:embed="rId2" cstate="screen"/>
          <a:srcRect l="13776"/>
          <a:stretch>
            <a:fillRect/>
          </a:stretch>
        </p:blipFill>
        <p:spPr>
          <a:xfrm>
            <a:off x="-1" y="0"/>
            <a:ext cx="9169529" cy="66693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00"/>
            <a:ext cx="9036496" cy="11430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Algerian" pitchFamily="82" charset="0"/>
              </a:rPr>
              <a:t>Tak přátelé, přijďte zase za rok. Antonín</a:t>
            </a:r>
            <a:endParaRPr lang="cs-CZ" sz="3200" dirty="0">
              <a:latin typeface="Algerian" pitchFamily="82" charset="0"/>
            </a:endParaRPr>
          </a:p>
        </p:txBody>
      </p:sp>
      <p:pic>
        <p:nvPicPr>
          <p:cNvPr id="3" name="Obrázek 2" descr="14.JPG"/>
          <p:cNvPicPr>
            <a:picLocks noChangeAspect="1"/>
          </p:cNvPicPr>
          <p:nvPr/>
        </p:nvPicPr>
        <p:blipFill>
          <a:blip r:embed="rId2" cstate="screen"/>
          <a:srcRect t="7651"/>
          <a:stretch>
            <a:fillRect/>
          </a:stretch>
        </p:blipFill>
        <p:spPr>
          <a:xfrm>
            <a:off x="0" y="0"/>
            <a:ext cx="9144000" cy="608406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-108520" y="5715000"/>
            <a:ext cx="9252520" cy="1143000"/>
          </a:xfrm>
        </p:spPr>
        <p:txBody>
          <a:bodyPr>
            <a:noAutofit/>
          </a:bodyPr>
          <a:lstStyle/>
          <a:p>
            <a:r>
              <a:rPr lang="cs-CZ" sz="2400" dirty="0" smtClean="0">
                <a:latin typeface="Algerian" pitchFamily="82" charset="0"/>
              </a:rPr>
              <a:t>Na silnici </a:t>
            </a:r>
            <a:r>
              <a:rPr lang="cs-CZ" sz="2400" dirty="0" err="1" smtClean="0">
                <a:latin typeface="Algerian" pitchFamily="82" charset="0"/>
              </a:rPr>
              <a:t>Laďa</a:t>
            </a:r>
            <a:r>
              <a:rPr lang="cs-CZ" sz="2400" dirty="0" smtClean="0">
                <a:latin typeface="Algerian" pitchFamily="82" charset="0"/>
              </a:rPr>
              <a:t> Včelař, podporovatel a sportovní fanda, nabízí </a:t>
            </a:r>
            <a:r>
              <a:rPr lang="cs-CZ" sz="2400" dirty="0" err="1" smtClean="0">
                <a:latin typeface="Algerian" pitchFamily="82" charset="0"/>
              </a:rPr>
              <a:t>svji</a:t>
            </a:r>
            <a:r>
              <a:rPr lang="cs-CZ" sz="2400" dirty="0" smtClean="0">
                <a:latin typeface="Algerian" pitchFamily="82" charset="0"/>
              </a:rPr>
              <a:t> třešňovici. Také jsem neodolal. Děkuji.</a:t>
            </a:r>
            <a:endParaRPr lang="cs-CZ" sz="2400" dirty="0">
              <a:latin typeface="Algerian" pitchFamily="82" charset="0"/>
            </a:endParaRPr>
          </a:p>
        </p:txBody>
      </p:sp>
      <p:pic>
        <p:nvPicPr>
          <p:cNvPr id="44" name="Obrázek 43" descr="45.JPG"/>
          <p:cNvPicPr>
            <a:picLocks noChangeAspect="1"/>
          </p:cNvPicPr>
          <p:nvPr/>
        </p:nvPicPr>
        <p:blipFill>
          <a:blip r:embed="rId2" cstate="screen"/>
          <a:srcRect b="7188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Vše je již připraveno, návštěvníci jsou již na místě, účast hojná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5.JPG"/>
          <p:cNvPicPr>
            <a:picLocks noChangeAspect="1"/>
          </p:cNvPicPr>
          <p:nvPr/>
        </p:nvPicPr>
        <p:blipFill>
          <a:blip r:embed="rId3" cstate="screen"/>
          <a:srcRect t="9628"/>
          <a:stretch>
            <a:fillRect/>
          </a:stretch>
        </p:blipFill>
        <p:spPr>
          <a:xfrm>
            <a:off x="0" y="0"/>
            <a:ext cx="9144000" cy="582609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>
    <p:zoom/>
    <p:sndAc>
      <p:stSnd loop="1">
        <p:snd r:embed="rId2" name="Frantisek R.Čech_Já už jdu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.JPG"/>
          <p:cNvPicPr>
            <a:picLocks noChangeAspect="1"/>
          </p:cNvPicPr>
          <p:nvPr/>
        </p:nvPicPr>
        <p:blipFill>
          <a:blip r:embed="rId2" cstate="screen"/>
          <a:srcRect l="5113"/>
          <a:stretch>
            <a:fillRect/>
          </a:stretch>
        </p:blipFill>
        <p:spPr>
          <a:xfrm>
            <a:off x="0" y="0"/>
            <a:ext cx="917486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.JPG"/>
          <p:cNvPicPr>
            <a:picLocks noChangeAspect="1"/>
          </p:cNvPicPr>
          <p:nvPr/>
        </p:nvPicPr>
        <p:blipFill>
          <a:blip r:embed="rId2" cstate="screen"/>
          <a:srcRect r="2751"/>
          <a:stretch>
            <a:fillRect/>
          </a:stretch>
        </p:blipFill>
        <p:spPr>
          <a:xfrm>
            <a:off x="-21412" y="0"/>
            <a:ext cx="9165412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88640"/>
            <a:ext cx="9144000" cy="61959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08800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252</Words>
  <Application>Microsoft Office PowerPoint</Application>
  <PresentationFormat>Předvádění na obrazovce (4:3)</PresentationFormat>
  <Paragraphs>17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Motiv sady Office</vt:lpstr>
      <vt:lpstr>V Molenburku, již od jeho založení v roce 1724, se formovali význační občané. Nejvíce vynikly osobnosti z rodu Hudců, z č. 1. „U Hadamů.“ Starostové Karel Hudec, Karel Hudec ml., Vincenc Hudec, Hudcové faráři, vědátoři, spisovatel Karel Hudec a mnozí další. Je potěšitelné, že potomci rodáků z Molenburku stále na Molenburk vzpomínají, občas ho také navštěvují a sledují, jak se Molenburk a nyní vysočany rozvíjí a jak se za tu krátkou dobu od založení, proměnil z chudé vísky do krásné, vybavené vesnice, s množstvím vzdělaných občanů, kteří se snaží svoji vesnici nadále rozvíjet.   </vt:lpstr>
      <vt:lpstr>Nedalo mi to, tak jsem se alespoň krátce, na zahájení přišel podívat. Zase se závod těšil tak jako vždy, ne li více pozornosti návštěvníků, nejen z Vysočan, ale i z dalekého okolí. V krátké prezentaci bych vám chtěl část závodu amatérů přiblížit. Postupně přidám odkazy na videa, která vždy pořizují pořadatelé, ale bude to chvíli trvat. </vt:lpstr>
      <vt:lpstr>Jen velmi krátce, jak na něho vzpomínal Karel hudec ve své knize“Okolo Molenburka teče voda čisťounká.“  A k nám jste chodíval na besedu, Vy,  strýček Kovářůj (Florián Přibyl). Přátelsky jste si pobesedovali, poradili a pak jste se opět v pokoji rozešli. Bývaly to příjemné večery mezi vámi. Ve vaší tváři a pohybech byl vždycky rezervován klid a dobře jste také dovedl reprezentovat svůj selský stav, zevnějškem i řečí. Rovněž jsem vás nikdy nespatřil bez vysokých bot. Ale co naplat, již jste pryč, i vy jste podlehl zákonu času a odpočíváte na stejném poli jako náš tatínek a kovář Floriánek. Tam za tou kamennou zdí jste se sešli všichni, všichni  sousedé a občané. To je jediná spravedlnost Půvab měly u nás večerní besedy při draní peří anebo sousedské besedy, když se sešli hospodáři, náš tatínek, strýček Škrabalůj, strýček Vincek a Floriánek Přibyl (kovář). Vykládalo a povídalo se o všeličems, až také někdy došlo na strašidla. A to byla voda na náš mlýn. Rád si vzpomínám na jeden takový příjemný večer, kdy se vyprávělo o nočních světýlkách neboli bludičkách. Každý o nich něco věděl, náš tatínek, strýček Škrabalůj, kovář Florián, i strýček Vincek. Některý z nich však zvlášť zajímavě vyprávěl o světýlkách, jež strašívaly jedoucí formany na Brodech. Ach, Bože, Brody! – To krásné, pyšné a romantické slovo. To krásné místo – údolí, potok, olše, luka i les, to mělo pro mne vždy kouzelnou moc! A tím více je nyní v mé mysli pozvedla historka o světýlkách. Jednou kterýsi starý vápeník jel tudy s fůrkou vápna směrem k Hartmanicím a najednou hleď! V noční dálce, někde nad lukami plulo tajemné světýlko, za ním vyskočilo druhé a později i několik dalších. Bože můj! Co teď? Vzbuzovalo to v člověku respekt a hrůzu a kůň také jevil nepokoj. Ale což, dalo se vrátit s půlkou vápna domů!? Ne, to nešlo. Nebylo na vybranou, leda se pokřižovat, pobídnout koně a nějak strašidelným údolím projet. S malou dušičkou sjížděl vápeník na luka k mostu, v jehož blízkosti poletovala strašidelná světýlka. Světýlka však obletovala v malé blízkosti vozu, ale neublížila. Nebezpečí pominulo až v kopci nad Brody a to si milý forman oddechl. </vt:lpstr>
      <vt:lpstr>Vše je již připraveno, návštěvníci jsou již na místě, účast hojná</vt:lpstr>
      <vt:lpstr>Snímek 5</vt:lpstr>
      <vt:lpstr>Snímek 6</vt:lpstr>
      <vt:lpstr>Snímek 7</vt:lpstr>
      <vt:lpstr>Snímek 8</vt:lpstr>
      <vt:lpstr>Snímek 9</vt:lpstr>
      <vt:lpstr>Snímek 10</vt:lpstr>
      <vt:lpstr>Přibylové jsou již v pohodě, jsem rád, že jsem se s nimi mohl pozdravit.</vt:lpstr>
      <vt:lpstr>Laďa Mynařík, zase jako každý rok vypomáhá a kontroluje pořádek</vt:lpstr>
      <vt:lpstr>Snímek 13</vt:lpstr>
      <vt:lpstr>Snímek 14</vt:lpstr>
      <vt:lpstr>U rybníku již je plno. Závodníci se připravují, brzy bude start</vt:lpstr>
      <vt:lpstr>Snímek 16</vt:lpstr>
      <vt:lpstr>Snímek 17</vt:lpstr>
      <vt:lpstr>Pořadatel nezapomněl na dárky dětem. Ty natahují ruce, aby na ně také zbylo</vt:lpstr>
      <vt:lpstr>Snímek 19</vt:lpstr>
      <vt:lpstr>Stále ještě přicházejí další návštěvníci</vt:lpstr>
      <vt:lpstr>Bude li třba, jsme připraveni pomoci</vt:lpstr>
      <vt:lpstr>Snímek 22</vt:lpstr>
      <vt:lpstr>Snímek 23</vt:lpstr>
      <vt:lpstr>Čekání na start</vt:lpstr>
      <vt:lpstr>Snímek 25</vt:lpstr>
      <vt:lpstr>Odstartováno</vt:lpstr>
      <vt:lpstr>Snímek 27</vt:lpstr>
      <vt:lpstr>Snímek 28</vt:lpstr>
      <vt:lpstr>Snímek 29</vt:lpstr>
      <vt:lpstr>Snímek 30</vt:lpstr>
      <vt:lpstr>Během k dalšímu závodu</vt:lpstr>
      <vt:lpstr>Snímek 32</vt:lpstr>
      <vt:lpstr>Snímek 33</vt:lpstr>
      <vt:lpstr>U rybníku je ticho, pohoda pro rybáře, kteří museli čekat na konec závodu</vt:lpstr>
      <vt:lpstr>Snímek 35</vt:lpstr>
      <vt:lpstr>Tak přátelé, přijďte zase za rok. Antonín</vt:lpstr>
      <vt:lpstr>Na silnici Laďa Včelař, podporovatel a sportovní fanda, nabízí svji třešňovici. Také jsem neodolal. Děkuji.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 Molenburku, již od jeho založení v roce 1724, se formovali význační občané. Nejvíce vynikly osobnosti z rodu Hudců, z č. 1. „U Hadamů.“ Starostové Karel Hudec, Karel Hudec ml., Vincenc Hudec, Hudcové faráři, vědátoři, spisovatel Karel Hudec a mnozí další. Je potěšitelné, že potomci rodáků z Molenburku stále na Molenburk vzpomínají, občas ho také navštěvují a sledují, jak se Molenburk a nyní vysočany rozvíjí a jak se za tu krátkou dobu od založení, proměnil z chudé vísky do krásné, vybavené vesnice, s množstvím vzdělaných občanů, kteří se snaží svoji vesnici nadále rozvíjet.</dc:title>
  <dc:creator>Jirušek</dc:creator>
  <cp:lastModifiedBy>Jirušek</cp:lastModifiedBy>
  <cp:revision>12</cp:revision>
  <dcterms:created xsi:type="dcterms:W3CDTF">2018-07-21T12:19:04Z</dcterms:created>
  <dcterms:modified xsi:type="dcterms:W3CDTF">2018-07-22T08:59:34Z</dcterms:modified>
</cp:coreProperties>
</file>