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16" r:id="rId2"/>
    <p:sldId id="279" r:id="rId3"/>
    <p:sldId id="317" r:id="rId4"/>
    <p:sldId id="321" r:id="rId5"/>
    <p:sldId id="335" r:id="rId6"/>
    <p:sldId id="322" r:id="rId7"/>
    <p:sldId id="323" r:id="rId8"/>
    <p:sldId id="324" r:id="rId9"/>
    <p:sldId id="328" r:id="rId10"/>
    <p:sldId id="338" r:id="rId11"/>
    <p:sldId id="330" r:id="rId12"/>
    <p:sldId id="326" r:id="rId13"/>
    <p:sldId id="325" r:id="rId14"/>
    <p:sldId id="331" r:id="rId15"/>
    <p:sldId id="333" r:id="rId16"/>
    <p:sldId id="336" r:id="rId17"/>
    <p:sldId id="337" r:id="rId18"/>
    <p:sldId id="300" r:id="rId19"/>
    <p:sldId id="301" r:id="rId20"/>
    <p:sldId id="302" r:id="rId21"/>
    <p:sldId id="303" r:id="rId22"/>
    <p:sldId id="304" r:id="rId23"/>
    <p:sldId id="31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7ED5E-13E2-4AC3-AD77-566DD31D268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74A6-CB9E-48CB-897F-344F22D06F1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3140D-58A8-4A9C-B34C-CA18183FCF3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E7F1E-B7D2-42B6-A9B0-C50BEF173B9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C59C7-DA4E-4733-9B54-BFE5C866E52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60AD-F641-4AFE-BCE1-81DA4CED53B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2682-6777-4362-9139-276D06CF5AF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88588-0B16-40C8-A85A-612F0A23DF9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6D3E0-C4CC-4CF9-AEF8-073BCFF1007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5493-3DE6-42B7-B1CF-CFBBA12B738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6883-5AA1-49F8-9DA7-30FD111AC9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7BF31-217D-4BAC-A7C1-7574E2F0979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 estilo do título do modelo global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Faça 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276518C-5921-45CA-B4CF-F9B81F48ECF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advTm="500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ořešín_uprava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43321" y="1340768"/>
            <a:ext cx="8893175" cy="540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476375" y="333375"/>
            <a:ext cx="5473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Pozdrav z </a:t>
            </a:r>
            <a:r>
              <a:rPr lang="cs-CZ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Ořešína</a:t>
            </a:r>
            <a:endParaRPr lang="cs-CZ" sz="4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rozlila se fialková záplav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313" y="404813"/>
            <a:ext cx="4587875" cy="6119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067175" y="333375"/>
            <a:ext cx="4681538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cs-CZ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Zavoní fialková </a:t>
            </a:r>
            <a:br>
              <a:rPr lang="cs-CZ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cs-CZ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povodeň.</a:t>
            </a:r>
          </a:p>
        </p:txBody>
      </p:sp>
      <p:pic>
        <p:nvPicPr>
          <p:cNvPr id="11268" name="Picture 8" descr="kyti 0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5963" y="1700213"/>
            <a:ext cx="22669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fleurs45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0200" y="5370513"/>
            <a:ext cx="1439863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8" descr="oiseau2"/>
          <p:cNvPicPr>
            <a:picLocks noChangeAspect="1" noChangeArrowheads="1" noCrop="1"/>
          </p:cNvPicPr>
          <p:nvPr/>
        </p:nvPicPr>
        <p:blipFill>
          <a:blip r:embed="rId5" cstate="screen">
            <a:lum bright="-18000"/>
          </a:blip>
          <a:srcRect/>
          <a:stretch>
            <a:fillRect/>
          </a:stretch>
        </p:blipFill>
        <p:spPr bwMode="auto">
          <a:xfrm>
            <a:off x="6948488" y="2266950"/>
            <a:ext cx="8826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9" descr="oiseau2"/>
          <p:cNvPicPr>
            <a:picLocks noChangeAspect="1" noChangeArrowheads="1" noCrop="1"/>
          </p:cNvPicPr>
          <p:nvPr/>
        </p:nvPicPr>
        <p:blipFill>
          <a:blip r:embed="rId5" cstate="screen">
            <a:lum bright="-18000"/>
          </a:blip>
          <a:srcRect/>
          <a:stretch>
            <a:fillRect/>
          </a:stretch>
        </p:blipFill>
        <p:spPr bwMode="auto">
          <a:xfrm>
            <a:off x="7451725" y="2924175"/>
            <a:ext cx="8096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yacinty lákají včel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713" y="403225"/>
            <a:ext cx="6985000" cy="5235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5715000"/>
            <a:ext cx="3816350" cy="1143000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chemeClr val="tx1"/>
                </a:solidFill>
                <a:latin typeface="Comic Sans MS" pitchFamily="66" charset="0"/>
              </a:rPr>
              <a:t>Vůní ji trumfnou jen hyacinty.</a:t>
            </a:r>
          </a:p>
        </p:txBody>
      </p:sp>
      <p:pic>
        <p:nvPicPr>
          <p:cNvPr id="12292" name="Picture 10" descr="10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1557338"/>
            <a:ext cx="981075" cy="3000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lavičky hlaváčků se rozhlíží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150" y="449263"/>
            <a:ext cx="6913563" cy="5014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5445125"/>
            <a:ext cx="4464050" cy="1143000"/>
          </a:xfrm>
        </p:spPr>
        <p:txBody>
          <a:bodyPr/>
          <a:lstStyle/>
          <a:p>
            <a:pPr algn="l" eaLnBrk="1" hangingPunct="1"/>
            <a:r>
              <a:rPr lang="cs-CZ" sz="2800" b="1" smtClean="0">
                <a:solidFill>
                  <a:schemeClr val="tx1"/>
                </a:solidFill>
                <a:latin typeface="Comic Sans MS" pitchFamily="66" charset="0"/>
              </a:rPr>
              <a:t>Hlaváčky se rozhlédnou   	      kolem.</a:t>
            </a:r>
          </a:p>
        </p:txBody>
      </p:sp>
      <p:pic>
        <p:nvPicPr>
          <p:cNvPr id="13316" name="Picture 8" descr="98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333375"/>
            <a:ext cx="1076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kytice-motýli_ani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2852738"/>
            <a:ext cx="6143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kytice-motýli_ani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188" y="3284538"/>
            <a:ext cx="6143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kytice-motýli_ani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550" y="3644900"/>
            <a:ext cx="6143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etrklíče otevřely jaru dveř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350" y="1268413"/>
            <a:ext cx="6767513" cy="5072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Petrklíče otevřou jaru dveře dokořán.</a:t>
            </a:r>
          </a:p>
        </p:txBody>
      </p:sp>
      <p:pic>
        <p:nvPicPr>
          <p:cNvPr id="14340" name="Picture 7" descr="Ru05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286250"/>
            <a:ext cx="25479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už rozkvétají strom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312738"/>
            <a:ext cx="6985000" cy="5235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3348038" y="5516563"/>
            <a:ext cx="5508625" cy="1143000"/>
          </a:xfrm>
        </p:spPr>
        <p:txBody>
          <a:bodyPr/>
          <a:lstStyle/>
          <a:p>
            <a:pPr algn="r" eaLnBrk="1" hangingPunct="1"/>
            <a:r>
              <a:rPr lang="cs-CZ" sz="2800" b="1" smtClean="0">
                <a:solidFill>
                  <a:schemeClr val="tx1"/>
                </a:solidFill>
                <a:latin typeface="Comic Sans MS" pitchFamily="66" charset="0"/>
              </a:rPr>
              <a:t>Rozkvetou stromy v sadech.</a:t>
            </a:r>
          </a:p>
        </p:txBody>
      </p:sp>
      <p:pic>
        <p:nvPicPr>
          <p:cNvPr id="15364" name="Picture 7" descr="Ru082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0" y="4689475"/>
            <a:ext cx="262096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Ru071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1158658">
            <a:off x="755650" y="3068638"/>
            <a:ext cx="4095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Ru071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32628">
            <a:off x="817563" y="904875"/>
            <a:ext cx="36195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Vesna položila žlutozelený koberec"/>
          <p:cNvPicPr>
            <a:picLocks noChangeAspect="1" noChangeArrowheads="1"/>
          </p:cNvPicPr>
          <p:nvPr/>
        </p:nvPicPr>
        <p:blipFill>
          <a:blip r:embed="rId2" cstate="screen">
            <a:lum contrast="40000"/>
          </a:blip>
          <a:srcRect/>
          <a:stretch>
            <a:fillRect/>
          </a:stretch>
        </p:blipFill>
        <p:spPr bwMode="auto">
          <a:xfrm>
            <a:off x="1692275" y="242888"/>
            <a:ext cx="7200900" cy="5233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1" name="Rectangle 7"/>
          <p:cNvSpPr>
            <a:spLocks noGrp="1" noChangeArrowheads="1"/>
          </p:cNvSpPr>
          <p:nvPr>
            <p:ph type="title"/>
          </p:nvPr>
        </p:nvSpPr>
        <p:spPr>
          <a:xfrm>
            <a:off x="971550" y="5229225"/>
            <a:ext cx="5616575" cy="1430338"/>
          </a:xfrm>
        </p:spPr>
        <p:txBody>
          <a:bodyPr/>
          <a:lstStyle/>
          <a:p>
            <a:pPr algn="l" eaLnBrk="1" hangingPunct="1"/>
            <a:r>
              <a:rPr lang="cs-CZ" sz="2800" b="1" smtClean="0">
                <a:solidFill>
                  <a:schemeClr val="tx1"/>
                </a:solidFill>
                <a:latin typeface="Comic Sans MS" pitchFamily="66" charset="0"/>
              </a:rPr>
              <a:t>Všude se rozvine žlutozelený koberec</a:t>
            </a:r>
          </a:p>
        </p:txBody>
      </p:sp>
      <p:pic>
        <p:nvPicPr>
          <p:cNvPr id="17412" name="Picture 10" descr="Obrázek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4005263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Obrázek62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550" y="3213100"/>
            <a:ext cx="10064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zlat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476250"/>
            <a:ext cx="2519363" cy="5761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627313" y="476250"/>
            <a:ext cx="6732587" cy="2592388"/>
          </a:xfrm>
        </p:spPr>
        <p:txBody>
          <a:bodyPr/>
          <a:lstStyle/>
          <a:p>
            <a:r>
              <a:rPr lang="cs-CZ" sz="2000" smtClean="0">
                <a:solidFill>
                  <a:schemeClr val="accent2"/>
                </a:solidFill>
              </a:rPr>
              <a:t/>
            </a:r>
            <a:br>
              <a:rPr lang="cs-CZ" sz="2000" smtClean="0">
                <a:solidFill>
                  <a:schemeClr val="accent2"/>
                </a:solidFill>
              </a:rPr>
            </a:br>
            <a:r>
              <a:rPr lang="cs-CZ" sz="2000" smtClean="0">
                <a:solidFill>
                  <a:schemeClr val="accent2"/>
                </a:solidFill>
              </a:rPr>
              <a:t/>
            </a:r>
            <a:br>
              <a:rPr lang="cs-CZ" sz="2000" smtClean="0">
                <a:solidFill>
                  <a:schemeClr val="accent2"/>
                </a:solidFill>
              </a:rPr>
            </a:br>
            <a:r>
              <a:rPr lang="cs-CZ" sz="2000" smtClean="0">
                <a:solidFill>
                  <a:srgbClr val="FF66CC"/>
                </a:solidFill>
              </a:rPr>
              <a:t/>
            </a:r>
            <a:br>
              <a:rPr lang="cs-CZ" sz="2000" smtClean="0">
                <a:solidFill>
                  <a:srgbClr val="FF66CC"/>
                </a:solidFill>
              </a:rPr>
            </a:br>
            <a:r>
              <a:rPr lang="cs-CZ" sz="2000" smtClean="0">
                <a:solidFill>
                  <a:srgbClr val="FF66CC"/>
                </a:solidFill>
              </a:rPr>
              <a:t/>
            </a:r>
            <a:br>
              <a:rPr lang="cs-CZ" sz="2000" smtClean="0">
                <a:solidFill>
                  <a:srgbClr val="FF66CC"/>
                </a:solidFill>
              </a:rPr>
            </a:br>
            <a: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  <a:t>Slunce pozlatí louku pampeliškami.</a:t>
            </a:r>
            <a:b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9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cs-CZ" sz="9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  <a:t>Po obloze poplynou bílé načechrané mraky.</a:t>
            </a:r>
            <a:r>
              <a:rPr lang="cs-CZ" sz="8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cs-CZ" sz="8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8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cs-CZ" sz="8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  <a:t>Trávě narostou nové zelené vlasy a v nich </a:t>
            </a:r>
            <a:b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  <a:t>se budou batolit žluté kuličky housátek.</a:t>
            </a:r>
            <a:b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  <a:t>Tak přijde jaro na křídlech tažných ptáků.</a:t>
            </a:r>
            <a:b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cs-CZ" sz="2400" b="1" smtClean="0">
                <a:solidFill>
                  <a:schemeClr val="tx1"/>
                </a:solidFill>
                <a:latin typeface="Comic Sans MS" pitchFamily="66" charset="0"/>
              </a:rPr>
            </a:br>
            <a:endParaRPr lang="cs-CZ" sz="2400" b="1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4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5561013"/>
            <a:ext cx="4895850" cy="1296987"/>
          </a:xfrm>
        </p:spPr>
        <p:txBody>
          <a:bodyPr/>
          <a:lstStyle/>
          <a:p>
            <a:pPr lvl="1" algn="r">
              <a:lnSpc>
                <a:spcPct val="80000"/>
              </a:lnSpc>
            </a:pPr>
            <a:r>
              <a:rPr lang="cs-CZ" sz="3600" b="1" smtClean="0">
                <a:solidFill>
                  <a:srgbClr val="800000"/>
                </a:solidFill>
                <a:latin typeface="Comic Sans MS" pitchFamily="66" charset="0"/>
              </a:rPr>
              <a:t>Určitě přijde</a:t>
            </a:r>
            <a:r>
              <a:rPr lang="cs-CZ" sz="2000" b="1" smtClean="0">
                <a:solidFill>
                  <a:srgbClr val="800000"/>
                </a:solidFill>
                <a:latin typeface="Comic Sans MS" pitchFamily="66" charset="0"/>
              </a:rPr>
              <a:t>.</a:t>
            </a:r>
          </a:p>
          <a:p>
            <a:pPr algn="r">
              <a:lnSpc>
                <a:spcPct val="80000"/>
              </a:lnSpc>
            </a:pPr>
            <a:r>
              <a:rPr lang="cs-CZ" sz="2400" b="1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</a:p>
          <a:p>
            <a:pPr algn="r">
              <a:lnSpc>
                <a:spcPct val="80000"/>
              </a:lnSpc>
            </a:pPr>
            <a:endParaRPr lang="cs-CZ" sz="2400" b="1" smtClean="0">
              <a:solidFill>
                <a:srgbClr val="800000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cs-CZ" sz="2400" b="1" smtClean="0">
              <a:solidFill>
                <a:srgbClr val="800000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cs-CZ" sz="2800" i="1" smtClean="0">
              <a:solidFill>
                <a:schemeClr val="accent2"/>
              </a:solidFill>
              <a:latin typeface="Garamond" pitchFamily="18" charset="0"/>
            </a:endParaRPr>
          </a:p>
        </p:txBody>
      </p:sp>
      <p:pic>
        <p:nvPicPr>
          <p:cNvPr id="18437" name="Picture 10" descr="Obrázek1b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4375" y="5568950"/>
            <a:ext cx="17240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6" descr="Obrázek6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372026">
            <a:off x="1293812" y="587376"/>
            <a:ext cx="9001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7" descr="Obrázek46a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515547">
            <a:off x="4902200" y="3546475"/>
            <a:ext cx="22177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9" descr="anim216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1322691">
            <a:off x="6677025" y="4027488"/>
            <a:ext cx="993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0" descr="anim216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1089746">
            <a:off x="3708400" y="3752850"/>
            <a:ext cx="8651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4" descr="Obrázek63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740639">
            <a:off x="2161382" y="438944"/>
            <a:ext cx="7921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7" descr="Music 88"/>
          <p:cNvPicPr>
            <a:picLocks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375" y="6092825"/>
            <a:ext cx="16573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Kaplička na Horce-12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624351"/>
            <a:ext cx="8424936" cy="5233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0" y="188640"/>
            <a:ext cx="9144000" cy="165618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Velice se těším, že snad mi zdraví ještě umožní zopakovat si </a:t>
            </a:r>
            <a:b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procházky krásným jarním dnem. </a:t>
            </a:r>
            <a:b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Jako obvykle to s Amálkou vezmeme přes Horku ke kapličce, odkud </a:t>
            </a:r>
            <a:b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cs-CZ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je kouzelný rozhled do kraje, jak nás informuje orientační tabule</a:t>
            </a:r>
          </a:p>
          <a:p>
            <a:endParaRPr lang="cs-CZ" dirty="0"/>
          </a:p>
        </p:txBody>
      </p:sp>
    </p:spTree>
  </p:cSld>
  <p:clrMapOvr>
    <a:masterClrMapping/>
  </p:clrMapOvr>
  <p:transition spd="slow" advTm="11000">
    <p:zoom/>
    <p:sndAc>
      <p:stSnd loop="1">
        <p:snd r:embed="rId2" name="California blues.wav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0484" name="Picture 4" descr="P1010953-1200"/>
          <p:cNvPicPr>
            <a:picLocks noChangeAspect="1" noChangeArrowheads="1"/>
          </p:cNvPicPr>
          <p:nvPr/>
        </p:nvPicPr>
        <p:blipFill>
          <a:blip r:embed="rId2" cstate="screen">
            <a:lum bright="-12000" contrast="30000"/>
          </a:blip>
          <a:srcRect/>
          <a:stretch>
            <a:fillRect/>
          </a:stretch>
        </p:blipFill>
        <p:spPr bwMode="auto">
          <a:xfrm>
            <a:off x="-324544" y="-9382"/>
            <a:ext cx="9577064" cy="7182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1020033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7338" y="188913"/>
            <a:ext cx="88566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Comic Sans MS" pitchFamily="66" charset="0"/>
              </a:rPr>
              <a:t>Okouzlí nás pohled na severozápadní část městské brněnské zástavby s dominantou výškové budovy fakulty strojního inženýrství VUT. Obzor na jihu uzavírá Bobravská vrchovina. Na západě </a:t>
            </a:r>
          </a:p>
          <a:p>
            <a:pPr algn="ctr"/>
            <a:r>
              <a:rPr lang="cs-CZ" sz="2000" b="1">
                <a:latin typeface="Comic Sans MS" pitchFamily="66" charset="0"/>
              </a:rPr>
              <a:t>táhlý hřeben Baby</a:t>
            </a: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 l="11473" t="16028" r="32291" b="35506"/>
          <a:stretch>
            <a:fillRect/>
          </a:stretch>
        </p:blipFill>
        <p:spPr bwMode="auto">
          <a:xfrm>
            <a:off x="1547664" y="260648"/>
            <a:ext cx="5962650" cy="3976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6" descr="kytice-motýli_ani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2133600"/>
            <a:ext cx="6143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kytice-motýli_ani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6550" y="1916113"/>
            <a:ext cx="6143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712968" cy="1872208"/>
          </a:xfrm>
        </p:spPr>
        <p:txBody>
          <a:bodyPr/>
          <a:lstStyle/>
          <a:p>
            <a:r>
              <a:rPr lang="cs-CZ" sz="2000" b="1" dirty="0" smtClean="0">
                <a:latin typeface="Comic Sans MS" pitchFamily="66" charset="0"/>
              </a:rPr>
              <a:t>Tak milí přátelé ještě jsme tady. </a:t>
            </a:r>
            <a:br>
              <a:rPr lang="cs-CZ" sz="2000" b="1" dirty="0" smtClean="0">
                <a:latin typeface="Comic Sans MS" pitchFamily="66" charset="0"/>
              </a:rPr>
            </a:br>
            <a:r>
              <a:rPr lang="cs-CZ" sz="2000" b="1" dirty="0" smtClean="0">
                <a:latin typeface="Comic Sans MS" pitchFamily="66" charset="0"/>
              </a:rPr>
              <a:t>Všichni jsme si stěžovali na nepříjemnou zimu a přivolávali jaro a ono již klepe na dvéře a opatrně se přikrádá. Příroda se probouzí. Sluníčko začíná mile hřát, hned je vše veselejší.</a:t>
            </a:r>
            <a:br>
              <a:rPr lang="cs-CZ" sz="2000" b="1" dirty="0" smtClean="0">
                <a:latin typeface="Comic Sans MS" pitchFamily="66" charset="0"/>
              </a:rPr>
            </a:br>
            <a:r>
              <a:rPr lang="cs-CZ" sz="800" b="1" dirty="0" smtClean="0">
                <a:latin typeface="Comic Sans MS" pitchFamily="66" charset="0"/>
              </a:rPr>
              <a:t/>
            </a:r>
            <a:br>
              <a:rPr lang="cs-CZ" sz="800" b="1" dirty="0" smtClean="0">
                <a:latin typeface="Comic Sans MS" pitchFamily="66" charset="0"/>
              </a:rPr>
            </a:br>
            <a:r>
              <a:rPr lang="cs-CZ" sz="2000" b="1" dirty="0" smtClean="0">
                <a:solidFill>
                  <a:srgbClr val="C00000"/>
                </a:solidFill>
                <a:latin typeface="Comic Sans MS" pitchFamily="66" charset="0"/>
              </a:rPr>
              <a:t>Kéž by se nám všem splnilo naše velké přání, abychom se ještě jednou na jaře setkali v krásném </a:t>
            </a:r>
            <a:r>
              <a:rPr lang="cs-CZ" sz="2000" b="1" dirty="0" err="1" smtClean="0">
                <a:solidFill>
                  <a:srgbClr val="C00000"/>
                </a:solidFill>
                <a:latin typeface="Comic Sans MS" pitchFamily="66" charset="0"/>
              </a:rPr>
              <a:t>Molenburku</a:t>
            </a:r>
            <a:r>
              <a:rPr lang="cs-CZ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br>
              <a:rPr lang="cs-CZ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cs-CZ" sz="2000" b="1" dirty="0" smtClean="0">
                <a:solidFill>
                  <a:srgbClr val="C00000"/>
                </a:solidFill>
                <a:latin typeface="Comic Sans MS" pitchFamily="66" charset="0"/>
              </a:rPr>
              <a:t>u našich přátel </a:t>
            </a:r>
            <a:r>
              <a:rPr lang="cs-CZ" sz="2000" b="1" dirty="0" err="1" smtClean="0">
                <a:solidFill>
                  <a:srgbClr val="C00000"/>
                </a:solidFill>
                <a:latin typeface="Comic Sans MS" pitchFamily="66" charset="0"/>
              </a:rPr>
              <a:t>Toníka</a:t>
            </a:r>
            <a:r>
              <a:rPr lang="cs-CZ" sz="2000" b="1" dirty="0" smtClean="0">
                <a:solidFill>
                  <a:srgbClr val="C00000"/>
                </a:solidFill>
                <a:latin typeface="Comic Sans MS" pitchFamily="66" charset="0"/>
              </a:rPr>
              <a:t> a Hedvičky. </a:t>
            </a:r>
            <a:br>
              <a:rPr lang="cs-CZ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cs-CZ" sz="2000" dirty="0"/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1010955-12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26988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9750" y="5791200"/>
            <a:ext cx="7916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Při pohledu západním směrem uvidíme předhůří </a:t>
            </a:r>
          </a:p>
          <a:p>
            <a:pPr algn="ctr">
              <a:defRPr/>
            </a:pP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Českomoravské vysočiny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3556" name="Picture 4" descr="Babí lom P1020131-12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5084763"/>
            <a:ext cx="92932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Při pohledu severozápadním směrem je  </a:t>
            </a:r>
          </a:p>
          <a:p>
            <a:pPr algn="ctr">
              <a:defRPr/>
            </a:pP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Babí lom (563 m), odkud z rozhledny je Brno jako </a:t>
            </a:r>
          </a:p>
          <a:p>
            <a:pPr algn="ctr">
              <a:defRPr/>
            </a:pP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 dlani a za jasného dne vidíme na jihu Pálavu</a:t>
            </a:r>
          </a:p>
          <a:p>
            <a:pPr algn="ctr">
              <a:defRPr/>
            </a:pP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při dobré viditelnosti nahlédneme dokonce až do Rakouska.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1020919-12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0"/>
            <a:ext cx="920591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859338" y="5607050"/>
            <a:ext cx="2224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půjdeme dále </a:t>
            </a:r>
          </a:p>
          <a:p>
            <a:pPr>
              <a:defRPr/>
            </a:pPr>
            <a:endParaRPr lang="cs-CZ" sz="2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10201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850" y="6118225"/>
            <a:ext cx="401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latin typeface="Comic Sans MS" pitchFamily="66" charset="0"/>
              </a:rPr>
              <a:t>Kolem ranče „CH“ - Chovancovi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63575" y="5708650"/>
            <a:ext cx="5908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chemeClr val="bg1"/>
                </a:solidFill>
                <a:latin typeface="Comic Sans MS" pitchFamily="66" charset="0"/>
              </a:rPr>
              <a:t>Cestou do Žlíbků míjíme ovčárnu </a:t>
            </a:r>
          </a:p>
        </p:txBody>
      </p:sp>
      <p:pic>
        <p:nvPicPr>
          <p:cNvPr id="26627" name="Picture 3" descr="Ořešínská koliba P1020558-12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23850" y="6046788"/>
            <a:ext cx="423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cestou do Žlíbků mineme ovčárnu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epkova chATA 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5911850"/>
            <a:ext cx="49323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>
                <a:latin typeface="Comic Sans MS" pitchFamily="66" charset="0"/>
              </a:rPr>
              <a:t> </a:t>
            </a: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chatu ve Źlíbkách</a:t>
            </a:r>
          </a:p>
          <a:p>
            <a:pPr>
              <a:defRPr/>
            </a:pPr>
            <a:endParaRPr lang="cs-CZ" sz="2000" b="1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8313" y="5805488"/>
            <a:ext cx="3543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chemeClr val="bg1"/>
                </a:solidFill>
                <a:latin typeface="Comic Sans MS" pitchFamily="66" charset="0"/>
              </a:rPr>
              <a:t>Jezírko ve Žlíbkách</a:t>
            </a:r>
          </a:p>
        </p:txBody>
      </p:sp>
      <p:pic>
        <p:nvPicPr>
          <p:cNvPr id="28675" name="Picture 3" descr="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813175" y="5997575"/>
            <a:ext cx="342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krásné jezírko ve Žlíbkách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50913" y="5830888"/>
            <a:ext cx="4659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solidFill>
                  <a:schemeClr val="bg1"/>
                </a:solidFill>
                <a:latin typeface="Comic Sans MS" pitchFamily="66" charset="0"/>
              </a:rPr>
              <a:t>Po cestě dojdeme ke studánce</a:t>
            </a:r>
          </a:p>
        </p:txBody>
      </p:sp>
      <p:pic>
        <p:nvPicPr>
          <p:cNvPr id="29699" name="Picture 3" descr="Rakovecká cesta 0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26988"/>
            <a:ext cx="9144001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619250" y="5300663"/>
            <a:ext cx="600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po Rakovecké cestě dojdeme až ke studánce </a:t>
            </a:r>
          </a:p>
          <a:p>
            <a:pPr algn="ctr">
              <a:defRPr/>
            </a:pP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„Nadevše je voda“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1000438 Nadevše je vod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5588" cy="6884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7950" y="5662613"/>
            <a:ext cx="368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latin typeface="Comic Sans MS" pitchFamily="66" charset="0"/>
              </a:rPr>
              <a:t>Studánka „Nadevše je voda“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1020490-12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99573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747" name="Picture 3" descr="VodaP1020007-12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0200" y="0"/>
            <a:ext cx="499903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jíva a motý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333375"/>
            <a:ext cx="8424862" cy="5834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00113" y="4508500"/>
            <a:ext cx="7772400" cy="1470025"/>
          </a:xfrm>
        </p:spPr>
        <p:txBody>
          <a:bodyPr/>
          <a:lstStyle/>
          <a:p>
            <a:pPr algn="l"/>
            <a:r>
              <a:rPr lang="cs-CZ" sz="3600" b="1" smtClean="0">
                <a:solidFill>
                  <a:srgbClr val="FFFF66"/>
                </a:solidFill>
                <a:latin typeface="Comic Sans MS" pitchFamily="66" charset="0"/>
              </a:rPr>
              <a:t>Přivolávání jara</a:t>
            </a:r>
            <a:br>
              <a:rPr lang="cs-CZ" sz="3600" b="1" smtClean="0">
                <a:solidFill>
                  <a:srgbClr val="FFFF66"/>
                </a:solidFill>
                <a:latin typeface="Comic Sans MS" pitchFamily="66" charset="0"/>
              </a:rPr>
            </a:br>
            <a:endParaRPr lang="cs-CZ" sz="3600" b="1" smtClean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372225" y="1341438"/>
            <a:ext cx="2224088" cy="1150937"/>
          </a:xfrm>
        </p:spPr>
        <p:txBody>
          <a:bodyPr/>
          <a:lstStyle/>
          <a:p>
            <a:pPr algn="r"/>
            <a:endParaRPr lang="cs-CZ" sz="1600" i="1" smtClean="0">
              <a:solidFill>
                <a:srgbClr val="FFFF66"/>
              </a:solidFill>
              <a:latin typeface="Garamond" pitchFamily="18" charset="0"/>
            </a:endParaRPr>
          </a:p>
          <a:p>
            <a:pPr algn="r"/>
            <a:r>
              <a:rPr lang="cs-CZ" sz="1800" b="1" smtClean="0">
                <a:solidFill>
                  <a:srgbClr val="FFFF66"/>
                </a:solidFill>
                <a:latin typeface="Comic Sans MS" pitchFamily="66" charset="0"/>
              </a:rPr>
              <a:t>Březen 2018</a:t>
            </a:r>
          </a:p>
        </p:txBody>
      </p:sp>
      <p:pic>
        <p:nvPicPr>
          <p:cNvPr id="4101" name="Picture 12" descr="fleur1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549275"/>
            <a:ext cx="6572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>
    <p:randomBar dir="vert"/>
    <p:sndAc>
      <p:stSnd>
        <p:snd r:embed="rId2" name="Andre Rieu - Nachtigall serenad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102085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23850" y="5300663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Od studánky se vrátíme domů přes </a:t>
            </a:r>
          </a:p>
          <a:p>
            <a:pPr algn="ctr"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kvetoucí Horku. 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1030001-12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871538" y="5830888"/>
            <a:ext cx="650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Kouzelný jarní pohled se naskytne z Horky na naši </a:t>
            </a:r>
          </a:p>
          <a:p>
            <a:pPr algn="ctr">
              <a:defRPr/>
            </a:pPr>
            <a:r>
              <a:rPr lang="cs-CZ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ulici Odlehlou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4819" name="Picture 3" descr="P1030003-12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6513" y="-1588"/>
            <a:ext cx="9144001" cy="6859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122863" y="5734050"/>
            <a:ext cx="377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Tak, a už budeme zase doma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39975" y="652463"/>
            <a:ext cx="4824413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 dirty="0"/>
          </a:p>
          <a:p>
            <a:r>
              <a:rPr lang="cs-CZ" b="1" dirty="0">
                <a:latin typeface="Comic Sans MS" pitchFamily="66" charset="0"/>
              </a:rPr>
              <a:t>Karel Toman</a:t>
            </a:r>
          </a:p>
          <a:p>
            <a:endParaRPr lang="cs-CZ" b="1" dirty="0">
              <a:latin typeface="Comic Sans MS" pitchFamily="66" charset="0"/>
            </a:endParaRPr>
          </a:p>
          <a:p>
            <a:r>
              <a:rPr lang="cs-CZ" b="1" dirty="0">
                <a:latin typeface="Comic Sans MS" pitchFamily="66" charset="0"/>
              </a:rPr>
              <a:t>BŘEZEN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/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Na naší studně ráno hvízdal kos.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Jde jaro, jde jaro.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A když jsem okno na sad otvíral,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šeptaly pukající pupeny: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Jde jaro, jde jaro.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/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Bez chvěje se a hrušně čekají.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Jde jaro, jde jaro.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Zas novým třpytem rozkvétá ti vlas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a nových kovů napil se tvůj smích.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Jde jaro, jde jaro.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/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Bože můj,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obnoviteli, obroditeli,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>na srdce v sněhu pamatuj. </a:t>
            </a:r>
            <a:br>
              <a:rPr lang="cs-CZ" b="1" dirty="0">
                <a:latin typeface="Comic Sans MS" pitchFamily="66" charset="0"/>
              </a:rPr>
            </a:br>
            <a:r>
              <a:rPr lang="cs-CZ" b="1" dirty="0">
                <a:latin typeface="Comic Sans MS" pitchFamily="66" charset="0"/>
              </a:rPr>
              <a:t/>
            </a:r>
            <a:br>
              <a:rPr lang="cs-CZ" b="1" dirty="0">
                <a:latin typeface="Comic Sans MS" pitchFamily="66" charset="0"/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123" name="Picture 5" descr="Zdálky nás pozoruje náš pan  ko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125" y="692150"/>
            <a:ext cx="208756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kytice-motýli_ani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3429000"/>
            <a:ext cx="6143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kytice-motýli_ani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9713" y="3789363"/>
            <a:ext cx="6143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kytice-motýli_ani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4508500"/>
            <a:ext cx="6143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alovín zimní (Eranthis hyemalis (L.) Salisb.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8640"/>
            <a:ext cx="8353425" cy="6102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867400" y="5019675"/>
            <a:ext cx="496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 skalce již nesměle </a:t>
            </a:r>
          </a:p>
          <a:p>
            <a:pPr>
              <a:defRPr/>
            </a:pP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vykukují květy </a:t>
            </a:r>
            <a:r>
              <a:rPr lang="cs-C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talovínu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107950" y="5013325"/>
            <a:ext cx="3671888" cy="1431925"/>
          </a:xfrm>
        </p:spPr>
        <p:txBody>
          <a:bodyPr/>
          <a:lstStyle/>
          <a:p>
            <a:pPr algn="l">
              <a:defRPr/>
            </a:pP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Brzy již zazvoní</a:t>
            </a:r>
            <a:b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první bledé krásky</a:t>
            </a:r>
            <a:b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cs-CZ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1" name="Picture 7" descr="zvoní první bledé krásk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05250" y="260350"/>
            <a:ext cx="4695825" cy="6264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9" descr="Slun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1009650"/>
            <a:ext cx="27733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narcis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2988" y="2636838"/>
            <a:ext cx="21637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něhurky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395288" y="349250"/>
            <a:ext cx="7129462" cy="5349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2954338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2800" i="1">
              <a:latin typeface="Garamond" pitchFamily="18" charset="0"/>
            </a:endParaRPr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3170238" y="33861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2800" i="1">
              <a:latin typeface="Garamond" pitchFamily="18" charset="0"/>
            </a:endParaRPr>
          </a:p>
        </p:txBody>
      </p:sp>
      <p:sp>
        <p:nvSpPr>
          <p:cNvPr id="8197" name="Rectangle 17"/>
          <p:cNvSpPr>
            <a:spLocks noGrp="1" noChangeArrowheads="1"/>
          </p:cNvSpPr>
          <p:nvPr>
            <p:ph type="title"/>
          </p:nvPr>
        </p:nvSpPr>
        <p:spPr>
          <a:xfrm>
            <a:off x="684213" y="5516563"/>
            <a:ext cx="8229600" cy="1143000"/>
          </a:xfrm>
        </p:spPr>
        <p:txBody>
          <a:bodyPr/>
          <a:lstStyle/>
          <a:p>
            <a:pPr algn="r" eaLnBrk="1" hangingPunct="1"/>
            <a:r>
              <a:rPr lang="cs-CZ" sz="2800" b="1" smtClean="0">
                <a:solidFill>
                  <a:schemeClr val="tx1"/>
                </a:solidFill>
                <a:latin typeface="Comic Sans MS" pitchFamily="66" charset="0"/>
              </a:rPr>
              <a:t>a vítr rozsype sněženky.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začal ples kočiče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333375"/>
            <a:ext cx="4641850" cy="6191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4859338" y="1341438"/>
            <a:ext cx="2592387" cy="1150937"/>
          </a:xfrm>
        </p:spPr>
        <p:txBody>
          <a:bodyPr/>
          <a:lstStyle/>
          <a:p>
            <a:pPr algn="r" eaLnBrk="1" hangingPunct="1">
              <a:defRPr/>
            </a:pPr>
            <a:r>
              <a:rPr lang="cs-CZ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cs-CZ" sz="2800" b="1" smtClean="0">
                <a:solidFill>
                  <a:schemeClr val="tx1"/>
                </a:solidFill>
                <a:latin typeface="Comic Sans MS" pitchFamily="66" charset="0"/>
              </a:rPr>
              <a:t>Začne ples kočiček</a:t>
            </a:r>
            <a:r>
              <a:rPr lang="cs-CZ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9220" name="Picture 7" descr="Obrázek1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1072">
            <a:off x="5580063" y="2205038"/>
            <a:ext cx="27955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kocick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1953688">
            <a:off x="8101013" y="30163"/>
            <a:ext cx="91916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kocicky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9887769">
            <a:off x="7740650" y="1196975"/>
            <a:ext cx="10636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0" descr="kocicky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4572942">
            <a:off x="7616825" y="384176"/>
            <a:ext cx="9667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šafránci koulí modrýma očim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838" y="333375"/>
            <a:ext cx="4895850" cy="6264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2890838" cy="1714500"/>
          </a:xfrm>
        </p:spPr>
        <p:txBody>
          <a:bodyPr/>
          <a:lstStyle/>
          <a:p>
            <a:pPr algn="l" eaLnBrk="1" hangingPunct="1"/>
            <a:r>
              <a:rPr lang="cs-CZ" sz="2800" b="1" smtClean="0">
                <a:solidFill>
                  <a:schemeClr val="tx1"/>
                </a:solidFill>
                <a:latin typeface="Comic Sans MS" pitchFamily="66" charset="0"/>
              </a:rPr>
              <a:t>Do slunce zamrkají </a:t>
            </a:r>
            <a:br>
              <a:rPr lang="cs-CZ" sz="2800" b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cs-CZ" sz="2800" b="1" smtClean="0">
                <a:solidFill>
                  <a:schemeClr val="tx1"/>
                </a:solidFill>
                <a:latin typeface="Comic Sans MS" pitchFamily="66" charset="0"/>
              </a:rPr>
              <a:t>modré oči šafránů.</a:t>
            </a:r>
          </a:p>
        </p:txBody>
      </p:sp>
      <p:pic>
        <p:nvPicPr>
          <p:cNvPr id="10244" name="Picture 9" descr="10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5400000">
            <a:off x="166688" y="3398838"/>
            <a:ext cx="37147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Předjaří Aa (1)">
  <a:themeElements>
    <a:clrScheme name="Modelo de apresentação predefini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o de apresentação predefini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1.Předjaří Aa (1)</Template>
  <TotalTime>64</TotalTime>
  <Words>241</Words>
  <Application>Microsoft Office PowerPoint</Application>
  <PresentationFormat>Předvádění na obrazovce (4:3)</PresentationFormat>
  <Paragraphs>50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1.Předjaří Aa (1)</vt:lpstr>
      <vt:lpstr>Snímek 1</vt:lpstr>
      <vt:lpstr>Tak milí přátelé ještě jsme tady.  Všichni jsme si stěžovali na nepříjemnou zimu a přivolávali jaro a ono již klepe na dvéře a opatrně se přikrádá. Příroda se probouzí. Sluníčko začíná mile hřát, hned je vše veselejší.  Kéž by se nám všem splnilo naše velké přání, abychom se ještě jednou na jaře setkali v krásném Molenburku  u našich přátel Toníka a Hedvičky.  </vt:lpstr>
      <vt:lpstr>Přivolávání jara </vt:lpstr>
      <vt:lpstr>Snímek 4</vt:lpstr>
      <vt:lpstr>Snímek 5</vt:lpstr>
      <vt:lpstr>Brzy již zazvoní první bledé krásky </vt:lpstr>
      <vt:lpstr>a vítr rozsype sněženky.</vt:lpstr>
      <vt:lpstr>   Začne ples kočiček.</vt:lpstr>
      <vt:lpstr>Do slunce zamrkají  modré oči šafránů.</vt:lpstr>
      <vt:lpstr>  Zavoní fialková  povodeň.</vt:lpstr>
      <vt:lpstr>Vůní ji trumfnou jen hyacinty.</vt:lpstr>
      <vt:lpstr>Hlaváčky se rozhlédnou          kolem.</vt:lpstr>
      <vt:lpstr>Petrklíče otevřou jaru dveře dokořán.</vt:lpstr>
      <vt:lpstr>Rozkvetou stromy v sadech.</vt:lpstr>
      <vt:lpstr>Všude se rozvine žlutozelený koberec</vt:lpstr>
      <vt:lpstr>    Slunce pozlatí louku pampeliškami.  Po obloze poplynou bílé načechrané mraky.  Trávě narostou nové zelené vlasy a v nich  se budou batolit žluté kuličky housátek.  Tak přijde jaro na křídlech tažných ptáků.   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HP</dc:creator>
  <cp:lastModifiedBy>HP</cp:lastModifiedBy>
  <cp:revision>11</cp:revision>
  <dcterms:created xsi:type="dcterms:W3CDTF">2018-03-13T08:07:32Z</dcterms:created>
  <dcterms:modified xsi:type="dcterms:W3CDTF">2018-03-14T09:18:44Z</dcterms:modified>
</cp:coreProperties>
</file>