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2" r:id="rId2"/>
    <p:sldId id="263" r:id="rId3"/>
    <p:sldId id="257" r:id="rId4"/>
    <p:sldId id="261" r:id="rId5"/>
    <p:sldId id="270" r:id="rId6"/>
    <p:sldId id="268" r:id="rId7"/>
    <p:sldId id="267" r:id="rId8"/>
    <p:sldId id="266" r:id="rId9"/>
    <p:sldId id="265" r:id="rId10"/>
    <p:sldId id="264" r:id="rId11"/>
    <p:sldId id="272" r:id="rId12"/>
    <p:sldId id="273" r:id="rId13"/>
    <p:sldId id="271" r:id="rId14"/>
    <p:sldId id="275" r:id="rId15"/>
    <p:sldId id="278" r:id="rId16"/>
    <p:sldId id="277" r:id="rId17"/>
    <p:sldId id="274" r:id="rId18"/>
    <p:sldId id="279" r:id="rId19"/>
    <p:sldId id="280" r:id="rId20"/>
    <p:sldId id="282" r:id="rId21"/>
    <p:sldId id="285" r:id="rId22"/>
    <p:sldId id="288" r:id="rId23"/>
    <p:sldId id="287" r:id="rId24"/>
    <p:sldId id="286" r:id="rId25"/>
    <p:sldId id="284" r:id="rId26"/>
    <p:sldId id="283" r:id="rId27"/>
    <p:sldId id="292" r:id="rId28"/>
    <p:sldId id="291" r:id="rId29"/>
    <p:sldId id="290" r:id="rId30"/>
    <p:sldId id="289" r:id="rId31"/>
    <p:sldId id="293" r:id="rId3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3D3"/>
    <a:srgbClr val="FAF8E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598" autoAdjust="0"/>
  </p:normalViewPr>
  <p:slideViewPr>
    <p:cSldViewPr>
      <p:cViewPr varScale="1">
        <p:scale>
          <a:sx n="110" d="100"/>
          <a:sy n="110" d="100"/>
        </p:scale>
        <p:origin x="-90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49205DF-4376-4E46-8AAD-F7DFBBBE4E4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473BD85-2729-4BB6-B211-B80F23E62C7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C226E-995E-4A7B-8993-5DBEDC6037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B1CCDD-62FD-40CB-B3F9-B4B770D6CDE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4EB3DD-FB42-44DF-A683-D36B1AEA63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6A656A-800A-49AB-9DAB-0711FEF7601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9AA1D5-9966-4580-BF9A-D20F33D771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1CECBE-AD2F-4C2A-8607-7F287E16AD9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0BD785-7FA7-413D-807D-CC9795F4A8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AD0DE0-DF5B-45BE-BC97-3D98326306B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70C951-9C46-4FEC-A237-EB22734C1A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7A11D5-C86C-4942-BD1E-8BD8F8924A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95FFE1-DC5E-4AF3-A9E2-ECF7B64B2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FFC000"/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F4F10352-8463-456E-942A-AE8D88119D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800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6200" y="5410200"/>
            <a:ext cx="9067800" cy="1295400"/>
          </a:xfrm>
        </p:spPr>
        <p:txBody>
          <a:bodyPr/>
          <a:lstStyle/>
          <a:p>
            <a:r>
              <a:rPr lang="cs-CZ" sz="2400" b="1" dirty="0" smtClean="0">
                <a:latin typeface="Algerian" pitchFamily="82" charset="0"/>
              </a:rPr>
              <a:t>Tak jsem se zase po delším léčení vydal k našemu rybníčku potěšit se a pokochat </a:t>
            </a:r>
            <a:r>
              <a:rPr lang="cs-CZ" sz="2400" b="1" dirty="0" smtClean="0">
                <a:latin typeface="Algerian" pitchFamily="82" charset="0"/>
              </a:rPr>
              <a:t>se, </a:t>
            </a:r>
            <a:r>
              <a:rPr lang="cs-CZ" sz="2400" b="1" dirty="0" smtClean="0">
                <a:latin typeface="Algerian" pitchFamily="82" charset="0"/>
              </a:rPr>
              <a:t>naší krásnou přírodou a také pohledem na </a:t>
            </a:r>
            <a:r>
              <a:rPr lang="cs-CZ" sz="2400" b="1" dirty="0" smtClean="0">
                <a:latin typeface="Algerian" pitchFamily="82" charset="0"/>
              </a:rPr>
              <a:t>krásu tiché </a:t>
            </a:r>
            <a:r>
              <a:rPr lang="cs-CZ" sz="2400" b="1" dirty="0" smtClean="0">
                <a:latin typeface="Algerian" pitchFamily="82" charset="0"/>
              </a:rPr>
              <a:t>vodní </a:t>
            </a:r>
            <a:r>
              <a:rPr lang="cs-CZ" sz="2400" b="1" dirty="0" smtClean="0">
                <a:latin typeface="Algerian" pitchFamily="82" charset="0"/>
              </a:rPr>
              <a:t>plochy. </a:t>
            </a:r>
            <a:r>
              <a:rPr lang="cs-CZ" sz="2400" b="1" dirty="0" smtClean="0">
                <a:latin typeface="Algerian" pitchFamily="82" charset="0"/>
              </a:rPr>
              <a:t>Moc jsem se těšil. Nebyl jsem sám.</a:t>
            </a:r>
            <a:endParaRPr lang="cs-CZ" sz="2400" b="1" dirty="0">
              <a:latin typeface="Algerian" pitchFamily="82" charset="0"/>
            </a:endParaRPr>
          </a:p>
        </p:txBody>
      </p:sp>
      <p:pic>
        <p:nvPicPr>
          <p:cNvPr id="4" name="Obrázek 3" descr="7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0" y="0"/>
            <a:ext cx="9144000" cy="53675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>
    <p:sndAc>
      <p:stSnd>
        <p:snd r:embed="rId2" name="eterea-so-many thing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Obrázek 10" descr="20.JPG"/>
          <p:cNvPicPr>
            <a:picLocks noChangeAspect="1"/>
          </p:cNvPicPr>
          <p:nvPr/>
        </p:nvPicPr>
        <p:blipFill>
          <a:blip r:embed="rId2" cstate="screen">
            <a:lum bright="30000" contrast="20000"/>
          </a:blip>
          <a:srcRect r="15000"/>
          <a:stretch>
            <a:fillRect/>
          </a:stretch>
        </p:blipFill>
        <p:spPr>
          <a:xfrm>
            <a:off x="-1" y="0"/>
            <a:ext cx="9118107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</p:spPr>
        <p:txBody>
          <a:bodyPr/>
          <a:lstStyle/>
          <a:p>
            <a:r>
              <a:rPr lang="cs-CZ" sz="2000" dirty="0" smtClean="0">
                <a:latin typeface="Algerian" pitchFamily="82" charset="0"/>
              </a:rPr>
              <a:t>Za týden 27. října jsem </a:t>
            </a:r>
            <a:r>
              <a:rPr lang="cs-CZ" sz="2000" dirty="0" smtClean="0">
                <a:latin typeface="Algerian" pitchFamily="82" charset="0"/>
              </a:rPr>
              <a:t>si zase </a:t>
            </a:r>
            <a:r>
              <a:rPr lang="cs-CZ" sz="2000" dirty="0" smtClean="0">
                <a:latin typeface="Algerian" pitchFamily="82" charset="0"/>
              </a:rPr>
              <a:t>vyšel na procházku k rybníčku. Tentokrát jsem to vzal lesíkem, jak vidíte byl také postižen kůrovcem, takže je to smutný pohled.</a:t>
            </a:r>
            <a:endParaRPr lang="cs-CZ" sz="2000" dirty="0">
              <a:latin typeface="Algerian" pitchFamily="82" charset="0"/>
            </a:endParaRPr>
          </a:p>
        </p:txBody>
      </p:sp>
      <p:pic>
        <p:nvPicPr>
          <p:cNvPr id="3" name="Obrázek 2" descr="28.JPG"/>
          <p:cNvPicPr>
            <a:picLocks noChangeAspect="1"/>
          </p:cNvPicPr>
          <p:nvPr/>
        </p:nvPicPr>
        <p:blipFill>
          <a:blip r:embed="rId3" cstate="print">
            <a:lum contrast="10000"/>
          </a:blip>
          <a:srcRect t="8889" b="6667"/>
          <a:stretch>
            <a:fillRect/>
          </a:stretch>
        </p:blipFill>
        <p:spPr>
          <a:xfrm>
            <a:off x="0" y="0"/>
            <a:ext cx="9144000" cy="5791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>
    <p:sndAc>
      <p:stSnd loop="1">
        <p:snd r:embed="rId2" name="eterea-so-many things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715000"/>
            <a:ext cx="9144000" cy="1143000"/>
          </a:xfrm>
          <a:effectLst>
            <a:softEdge rad="317500"/>
          </a:effectLst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Kousek </a:t>
            </a:r>
            <a:r>
              <a:rPr lang="cs-CZ" sz="2800" b="1" dirty="0" smtClean="0">
                <a:latin typeface="Algerian" pitchFamily="82" charset="0"/>
              </a:rPr>
              <a:t> paseky je </a:t>
            </a:r>
            <a:r>
              <a:rPr lang="cs-CZ" sz="2800" b="1" dirty="0" smtClean="0">
                <a:latin typeface="Algerian" pitchFamily="82" charset="0"/>
              </a:rPr>
              <a:t>o</a:t>
            </a:r>
            <a:r>
              <a:rPr lang="cs-CZ" sz="2800" b="1" dirty="0" smtClean="0">
                <a:latin typeface="Algerian" pitchFamily="82" charset="0"/>
              </a:rPr>
              <a:t>sázeno </a:t>
            </a:r>
            <a:r>
              <a:rPr lang="cs-CZ" sz="2800" b="1" dirty="0" smtClean="0">
                <a:latin typeface="Algerian" pitchFamily="82" charset="0"/>
              </a:rPr>
              <a:t>novými stromečky, většinou listnáči.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29.JPG"/>
          <p:cNvPicPr>
            <a:picLocks noChangeAspect="1"/>
          </p:cNvPicPr>
          <p:nvPr/>
        </p:nvPicPr>
        <p:blipFill>
          <a:blip r:embed="rId2" cstate="print"/>
          <a:srcRect b="16667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Po deštích se na pasece </a:t>
            </a:r>
            <a:r>
              <a:rPr lang="cs-CZ" sz="2800" b="1" dirty="0" smtClean="0">
                <a:latin typeface="Algerian" pitchFamily="82" charset="0"/>
              </a:rPr>
              <a:t>objevila </a:t>
            </a:r>
            <a:r>
              <a:rPr lang="cs-CZ" sz="2800" b="1" dirty="0" smtClean="0">
                <a:latin typeface="Algerian" pitchFamily="82" charset="0"/>
              </a:rPr>
              <a:t>k naší </a:t>
            </a:r>
            <a:r>
              <a:rPr lang="cs-CZ" sz="2800" b="1" dirty="0" smtClean="0">
                <a:latin typeface="Algerian" pitchFamily="82" charset="0"/>
              </a:rPr>
              <a:t>radosti, </a:t>
            </a:r>
            <a:r>
              <a:rPr lang="cs-CZ" sz="2800" b="1" dirty="0" smtClean="0">
                <a:latin typeface="Algerian" pitchFamily="82" charset="0"/>
              </a:rPr>
              <a:t>velká spousta lišek. </a:t>
            </a:r>
            <a:r>
              <a:rPr lang="cs-CZ" sz="2800" b="1" dirty="0" smtClean="0">
                <a:latin typeface="Algerian" pitchFamily="82" charset="0"/>
              </a:rPr>
              <a:t>Byl o ně velký zájem. Smažené </a:t>
            </a:r>
            <a:r>
              <a:rPr lang="cs-CZ" sz="2800" b="1" dirty="0" smtClean="0">
                <a:latin typeface="Algerian" pitchFamily="82" charset="0"/>
              </a:rPr>
              <a:t>byly moc dobré.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5" name="Obrázek 4" descr="30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rcRect t="17778"/>
          <a:stretch>
            <a:fillRect/>
          </a:stretch>
        </p:blipFill>
        <p:spPr>
          <a:xfrm>
            <a:off x="0" y="0"/>
            <a:ext cx="9144000" cy="5410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5715000"/>
            <a:ext cx="8229600" cy="1143000"/>
          </a:xfrm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Kolem všech cest samé kůrovcové dřevo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32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 l="8333" r="8333" b="16851"/>
          <a:stretch>
            <a:fillRect/>
          </a:stretch>
        </p:blipFill>
        <p:spPr>
          <a:xfrm>
            <a:off x="228600" y="0"/>
            <a:ext cx="8915400" cy="571500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5.JPG"/>
          <p:cNvPicPr>
            <a:picLocks noChangeAspect="1"/>
          </p:cNvPicPr>
          <p:nvPr/>
        </p:nvPicPr>
        <p:blipFill>
          <a:blip r:embed="rId2" cstate="print">
            <a:lum bright="-10000" contrast="10000"/>
          </a:blip>
          <a:stretch>
            <a:fillRect/>
          </a:stretch>
        </p:blipFill>
        <p:spPr>
          <a:xfrm>
            <a:off x="0" y="0"/>
            <a:ext cx="9144000" cy="6684371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4.JPG"/>
          <p:cNvPicPr>
            <a:picLocks noChangeAspect="1"/>
          </p:cNvPicPr>
          <p:nvPr/>
        </p:nvPicPr>
        <p:blipFill>
          <a:blip r:embed="rId2" cstate="print"/>
          <a:srcRect r="10833"/>
          <a:stretch>
            <a:fillRect/>
          </a:stretch>
        </p:blipFill>
        <p:spPr>
          <a:xfrm>
            <a:off x="0" y="0"/>
            <a:ext cx="911488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Obrázek 6" descr="36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tretch>
            <a:fillRect/>
          </a:stretch>
        </p:blipFill>
        <p:spPr>
          <a:xfrm>
            <a:off x="0" y="0"/>
            <a:ext cx="9144000" cy="68281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37 - kopie.JPG"/>
          <p:cNvPicPr>
            <a:picLocks noChangeAspect="1"/>
          </p:cNvPicPr>
          <p:nvPr/>
        </p:nvPicPr>
        <p:blipFill>
          <a:blip r:embed="rId2" cstate="print"/>
          <a:srcRect l="5833" r="3333"/>
          <a:stretch>
            <a:fillRect/>
          </a:stretch>
        </p:blipFill>
        <p:spPr>
          <a:xfrm>
            <a:off x="-1" y="0"/>
            <a:ext cx="9276709" cy="70104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38 - kopi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6451"/>
            <a:ext cx="9144000" cy="6705097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/>
          <a:stretch>
            <a:fillRect/>
          </a:stretch>
        </p:blipFill>
        <p:spPr>
          <a:xfrm>
            <a:off x="0" y="0"/>
            <a:ext cx="9206616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638800"/>
            <a:ext cx="9144000" cy="1371600"/>
          </a:xfrm>
          <a:effectLst>
            <a:softEdge rad="317500"/>
          </a:effectLst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Po týdnu se podstatně pohled </a:t>
            </a:r>
            <a:r>
              <a:rPr lang="cs-CZ" sz="2800" b="1" dirty="0" smtClean="0">
                <a:latin typeface="Algerian" pitchFamily="82" charset="0"/>
              </a:rPr>
              <a:t>na přírodu  změnil</a:t>
            </a:r>
            <a:r>
              <a:rPr lang="cs-CZ" sz="2800" b="1" dirty="0" smtClean="0">
                <a:latin typeface="Algerian" pitchFamily="82" charset="0"/>
              </a:rPr>
              <a:t>. Listí skoro opadlo. Blíží se konec podzimu.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40.JPG"/>
          <p:cNvPicPr>
            <a:picLocks noChangeAspect="1"/>
          </p:cNvPicPr>
          <p:nvPr/>
        </p:nvPicPr>
        <p:blipFill>
          <a:blip r:embed="rId2" cstate="print"/>
          <a:srcRect t="7350" b="5105"/>
          <a:stretch>
            <a:fillRect/>
          </a:stretch>
        </p:blipFill>
        <p:spPr>
          <a:xfrm>
            <a:off x="0" y="0"/>
            <a:ext cx="9144000" cy="59436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5.JPG"/>
          <p:cNvPicPr>
            <a:picLocks noChangeAspect="1"/>
          </p:cNvPicPr>
          <p:nvPr/>
        </p:nvPicPr>
        <p:blipFill>
          <a:blip r:embed="rId2" cstate="print"/>
          <a:srcRect b="33448"/>
          <a:stretch>
            <a:fillRect/>
          </a:stretch>
        </p:blipFill>
        <p:spPr>
          <a:xfrm>
            <a:off x="0" y="0"/>
            <a:ext cx="9144000" cy="42672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50.JPG"/>
          <p:cNvPicPr>
            <a:picLocks noChangeAspect="1"/>
          </p:cNvPicPr>
          <p:nvPr/>
        </p:nvPicPr>
        <p:blipFill>
          <a:blip r:embed="rId3" cstate="print"/>
          <a:srcRect t="13520" b="24286"/>
          <a:stretch>
            <a:fillRect/>
          </a:stretch>
        </p:blipFill>
        <p:spPr>
          <a:xfrm>
            <a:off x="0" y="3352800"/>
            <a:ext cx="9144000" cy="35052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9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5867400"/>
            <a:ext cx="8229600" cy="838200"/>
          </a:xfrm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Do Houska budeme chodit po chodníku.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47.JPG"/>
          <p:cNvPicPr>
            <a:picLocks noChangeAspect="1"/>
          </p:cNvPicPr>
          <p:nvPr/>
        </p:nvPicPr>
        <p:blipFill>
          <a:blip r:embed="rId2" cstate="print"/>
          <a:srcRect r="5833"/>
          <a:stretch>
            <a:fillRect/>
          </a:stretch>
        </p:blipFill>
        <p:spPr>
          <a:xfrm>
            <a:off x="0" y="0"/>
            <a:ext cx="9203550" cy="60198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6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5715000"/>
            <a:ext cx="8229600" cy="1143000"/>
          </a:xfrm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Pohled na vzdálené Housko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3" name="Obrázek 2" descr="44.JPG"/>
          <p:cNvPicPr>
            <a:picLocks noChangeAspect="1"/>
          </p:cNvPicPr>
          <p:nvPr/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5708409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1522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52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 l="11667"/>
          <a:stretch>
            <a:fillRect/>
          </a:stretch>
        </p:blipFill>
        <p:spPr>
          <a:xfrm>
            <a:off x="-118128" y="0"/>
            <a:ext cx="926212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5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1.JP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11" name="Obrázek 10" descr="10.JPG"/>
          <p:cNvPicPr>
            <a:picLocks noChangeAspect="1"/>
          </p:cNvPicPr>
          <p:nvPr/>
        </p:nvPicPr>
        <p:blipFill>
          <a:blip r:embed="rId3" cstate="screen">
            <a:lum bright="20000" contrast="20000"/>
          </a:blip>
          <a:srcRect/>
          <a:stretch>
            <a:fillRect/>
          </a:stretch>
        </p:blipFill>
        <p:spPr>
          <a:xfrm>
            <a:off x="0" y="0"/>
            <a:ext cx="909863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5562600"/>
            <a:ext cx="8991600" cy="1143000"/>
          </a:xfrm>
        </p:spPr>
        <p:txBody>
          <a:bodyPr/>
          <a:lstStyle/>
          <a:p>
            <a:r>
              <a:rPr lang="cs-CZ" sz="2800" b="1" dirty="0" smtClean="0">
                <a:latin typeface="Algerian" pitchFamily="82" charset="0"/>
              </a:rPr>
              <a:t>Tak zase pomalu domů, tentokrát jinou lesní cestou, ale také poznamenanou kůrovcem.</a:t>
            </a:r>
            <a:endParaRPr lang="cs-CZ" sz="2800" b="1" dirty="0">
              <a:latin typeface="Algerian" pitchFamily="82" charset="0"/>
            </a:endParaRPr>
          </a:p>
        </p:txBody>
      </p:sp>
      <p:pic>
        <p:nvPicPr>
          <p:cNvPr id="6" name="Obrázek 5" descr="54.JPG"/>
          <p:cNvPicPr>
            <a:picLocks noChangeAspect="1"/>
          </p:cNvPicPr>
          <p:nvPr/>
        </p:nvPicPr>
        <p:blipFill>
          <a:blip r:embed="rId2" cstate="print"/>
          <a:srcRect b="12234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019800"/>
            <a:ext cx="8229600" cy="1143000"/>
          </a:xfrm>
        </p:spPr>
        <p:txBody>
          <a:bodyPr/>
          <a:lstStyle/>
          <a:p>
            <a:r>
              <a:rPr lang="cs-CZ" sz="3600" b="1" dirty="0" smtClean="0">
                <a:latin typeface="Monotype Corsiva" pitchFamily="66" charset="0"/>
              </a:rPr>
              <a:t>Tak zase někdy příště. Antonín</a:t>
            </a:r>
            <a:endParaRPr lang="cs-CZ" sz="3600" b="1" dirty="0">
              <a:latin typeface="Monotype Corsiva" pitchFamily="66" charset="0"/>
            </a:endParaRPr>
          </a:p>
        </p:txBody>
      </p:sp>
      <p:pic>
        <p:nvPicPr>
          <p:cNvPr id="3" name="Obrázek 2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52400"/>
            <a:ext cx="9049103" cy="6477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6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rcRect/>
          <a:stretch>
            <a:fillRect/>
          </a:stretch>
        </p:blipFill>
        <p:spPr>
          <a:xfrm>
            <a:off x="0" y="0"/>
            <a:ext cx="9291322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9.JPG"/>
          <p:cNvPicPr>
            <a:picLocks noChangeAspect="1"/>
          </p:cNvPicPr>
          <p:nvPr/>
        </p:nvPicPr>
        <p:blipFill>
          <a:blip r:embed="rId2" cstate="screen">
            <a:lum bright="10000" contras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6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 l="14167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4.JPG"/>
          <p:cNvPicPr>
            <a:picLocks noChangeAspect="1"/>
          </p:cNvPicPr>
          <p:nvPr/>
        </p:nvPicPr>
        <p:blipFill>
          <a:blip r:embed="rId2" cstate="screen">
            <a:lum contrast="10000"/>
          </a:blip>
          <a:srcRect l="2500" r="10000"/>
          <a:stretch>
            <a:fillRect/>
          </a:stretch>
        </p:blipFill>
        <p:spPr>
          <a:xfrm>
            <a:off x="0" y="0"/>
            <a:ext cx="9161058" cy="678180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Obrázek 3" descr="1. 10 3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7543800" y="2057400"/>
            <a:ext cx="1421400" cy="1800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3.JPG"/>
          <p:cNvPicPr>
            <a:picLocks noChangeAspect="1"/>
          </p:cNvPicPr>
          <p:nvPr/>
        </p:nvPicPr>
        <p:blipFill>
          <a:blip r:embed="rId2" cstate="screen">
            <a:lum bright="10000" contrast="20000"/>
          </a:blip>
          <a:srcRect r="12500"/>
          <a:stretch>
            <a:fillRect/>
          </a:stretch>
        </p:blipFill>
        <p:spPr>
          <a:xfrm>
            <a:off x="-1" y="0"/>
            <a:ext cx="9117053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Obrázek 2" descr="11.JPG"/>
          <p:cNvPicPr>
            <a:picLocks noChangeAspect="1"/>
          </p:cNvPicPr>
          <p:nvPr/>
        </p:nvPicPr>
        <p:blipFill>
          <a:blip r:embed="rId2" cstate="screen">
            <a:lum bright="20000" contrast="20000"/>
          </a:blip>
          <a:srcRect r="11667"/>
          <a:stretch>
            <a:fillRect/>
          </a:stretch>
        </p:blipFill>
        <p:spPr>
          <a:xfrm>
            <a:off x="0" y="0"/>
            <a:ext cx="9255768" cy="6858000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</Words>
  <Application>Microsoft Office PowerPoint</Application>
  <PresentationFormat>Předvádění na obrazovce (4:3)</PresentationFormat>
  <Paragraphs>10</Paragraphs>
  <Slides>31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31</vt:i4>
      </vt:variant>
    </vt:vector>
  </HeadingPairs>
  <TitlesOfParts>
    <vt:vector size="32" baseType="lpstr">
      <vt:lpstr>Default Design</vt:lpstr>
      <vt:lpstr>Tak jsem se zase po delším léčení vydal k našemu rybníčku potěšit se a pokochat se, naší krásnou přírodou a také pohledem na krásu tiché vodní plochy. Moc jsem se těšil. Nebyl jsem sám.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Za týden 27. října jsem si zase vyšel na procházku k rybníčku. Tentokrát jsem to vzal lesíkem, jak vidíte byl také postižen kůrovcem, takže je to smutný pohled.</vt:lpstr>
      <vt:lpstr>Kousek  paseky je osázeno novými stromečky, většinou listnáči.</vt:lpstr>
      <vt:lpstr>Po deštích se na pasece objevila k naší radosti, velká spousta lišek. Byl o ně velký zájem. Smažené byly moc dobré.</vt:lpstr>
      <vt:lpstr>Kolem všech cest samé kůrovcové dřevo</vt:lpstr>
      <vt:lpstr>Snímek 15</vt:lpstr>
      <vt:lpstr>Snímek 16</vt:lpstr>
      <vt:lpstr>Snímek 17</vt:lpstr>
      <vt:lpstr>Snímek 18</vt:lpstr>
      <vt:lpstr>Snímek 19</vt:lpstr>
      <vt:lpstr>Po týdnu se podstatně pohled na přírodu  změnil. Listí skoro opadlo. Blíží se konec podzimu.</vt:lpstr>
      <vt:lpstr>Snímek 21</vt:lpstr>
      <vt:lpstr>Snímek 22</vt:lpstr>
      <vt:lpstr>Do Houska budeme chodit po chodníku.</vt:lpstr>
      <vt:lpstr>Snímek 24</vt:lpstr>
      <vt:lpstr>Pohled na vzdálené Housko</vt:lpstr>
      <vt:lpstr>Snímek 26</vt:lpstr>
      <vt:lpstr>Snímek 27</vt:lpstr>
      <vt:lpstr>Snímek 28</vt:lpstr>
      <vt:lpstr>Snímek 29</vt:lpstr>
      <vt:lpstr>Tak zase pomalu domů, tentokrát jinou lesní cestou, ale také poznamenanou kůrovcem.</vt:lpstr>
      <vt:lpstr>Tak zase někdy příště. Antonín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Permission to this presentation is  currently restricted. This presentation can  be opened by Microsoft Office 11 Beta  or a viewer. For more information,  go to http://office.microsoft.com/viewer.</dc:title>
  <dc:creator/>
  <cp:lastModifiedBy/>
  <cp:revision>83</cp:revision>
  <dcterms:created xsi:type="dcterms:W3CDTF">2004-11-02T00:56:24Z</dcterms:created>
  <dcterms:modified xsi:type="dcterms:W3CDTF">2019-10-30T08:42:12Z</dcterms:modified>
</cp:coreProperties>
</file>