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81" r:id="rId2"/>
    <p:sldId id="258" r:id="rId3"/>
    <p:sldId id="282" r:id="rId4"/>
    <p:sldId id="280" r:id="rId5"/>
    <p:sldId id="263" r:id="rId6"/>
    <p:sldId id="265" r:id="rId7"/>
    <p:sldId id="266" r:id="rId8"/>
    <p:sldId id="256" r:id="rId9"/>
    <p:sldId id="264" r:id="rId10"/>
    <p:sldId id="261" r:id="rId11"/>
    <p:sldId id="267" r:id="rId12"/>
    <p:sldId id="284" r:id="rId13"/>
    <p:sldId id="279" r:id="rId14"/>
    <p:sldId id="277" r:id="rId15"/>
    <p:sldId id="283" r:id="rId16"/>
    <p:sldId id="276" r:id="rId17"/>
    <p:sldId id="274" r:id="rId18"/>
    <p:sldId id="273" r:id="rId19"/>
    <p:sldId id="272" r:id="rId20"/>
    <p:sldId id="270" r:id="rId21"/>
    <p:sldId id="269" r:id="rId22"/>
    <p:sldId id="271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B597"/>
    <a:srgbClr val="FFFEFB"/>
    <a:srgbClr val="FFCC00"/>
    <a:srgbClr val="FF9900"/>
    <a:srgbClr val="D3D3D3"/>
    <a:srgbClr val="FA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5" autoAdjust="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9205DF-4376-4E46-8AAD-F7DFBBBE4E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73BD85-2729-4BB6-B211-B80F23E62C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DC65E196-F271-4F17-AFE5-4578B950F6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591327-4A61-4317-B778-A96FE1072BEB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8194" name="Rectangle 7">
            <a:extLst>
              <a:ext uri="{FF2B5EF4-FFF2-40B4-BE49-F238E27FC236}">
                <a16:creationId xmlns:a16="http://schemas.microsoft.com/office/drawing/2014/main" id="{013C1B1B-064D-4963-8F40-C345E990A8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D84ECFFF-45B0-43E3-AF33-D79E3FFE2ADD}" type="slidenum">
              <a:rPr lang="es-ES_tradnl" altLang="cs-CZ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</a:t>
            </a:fld>
            <a:endParaRPr lang="es-ES_tradnl" altLang="cs-CZ" sz="1200">
              <a:solidFill>
                <a:srgbClr val="000000"/>
              </a:solidFill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5C651ACD-593A-46C5-A5AE-ED584724E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CA" altLang="cs-CZ">
              <a:solidFill>
                <a:schemeClr val="bg1"/>
              </a:solidFill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853ADFA1-5CCA-42B7-A076-E30180796E2F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fr-FR" altLang="cs-CZ"/>
          </a:p>
        </p:txBody>
      </p:sp>
      <p:sp>
        <p:nvSpPr>
          <p:cNvPr id="8197" name="Text Box 3">
            <a:extLst>
              <a:ext uri="{FF2B5EF4-FFF2-40B4-BE49-F238E27FC236}">
                <a16:creationId xmlns:a16="http://schemas.microsoft.com/office/drawing/2014/main" id="{E5B17679-9D00-4D59-83AA-D2A5A111C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1034FA3C-5619-4ED2-9D34-A47112450A8F}" type="slidenum">
              <a:rPr lang="es-ES_tradnl" altLang="cs-CZ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2</a:t>
            </a:fld>
            <a:endParaRPr lang="es-ES_tradnl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2CAD76-9E76-40CC-A932-BEFA30DAC3B7}" type="slidenum">
              <a:rPr lang="en-US"/>
              <a:pPr/>
              <a:t>8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3BD85-2729-4BB6-B211-B80F23E62C7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226E-995E-4A7B-8993-5DBEDC603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1CCDD-62FD-40CB-B3F9-B4B770D6CD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B3DD-FB42-44DF-A683-D36B1AEA6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A656A-800A-49AB-9DAB-0711FEF76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AA1D5-9966-4580-BF9A-D20F33D771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CECBE-AD2F-4C2A-8607-7F287E16A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BD785-7FA7-413D-807D-CC9795F4A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D0DE0-DF5B-45BE-BC97-3D98326306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0C951-9C46-4FEC-A237-EB22734C1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A11D5-C86C-4942-BD1E-8BD8F8924A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5FFE1-DC5E-4AF3-A9E2-ECF7B64B2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9000">
              <a:srgbClr val="F7B597"/>
            </a:gs>
            <a:gs pos="94000">
              <a:schemeClr val="accent1">
                <a:lumMod val="45000"/>
                <a:lumOff val="5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F10352-8463-456E-942A-AE8D88119D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8000">
    <p:split orient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CFDCC6-5F4C-4C2E-96DC-6046F820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53000"/>
            <a:ext cx="8763000" cy="1905000"/>
          </a:xfrm>
        </p:spPr>
        <p:txBody>
          <a:bodyPr/>
          <a:lstStyle/>
          <a:p>
            <a:r>
              <a:rPr lang="cs-CZ" sz="1600" dirty="0">
                <a:latin typeface="Comic Sans MS" panose="030F0702030302020204" pitchFamily="66" charset="0"/>
              </a:rPr>
              <a:t>Tak jsem se zase po roce vydal k našemu rybníčku, potěšit se krásnou přírodou a také zase  pořídit pro své </a:t>
            </a:r>
            <a:r>
              <a:rPr lang="cs-CZ" sz="1600" dirty="0" err="1">
                <a:latin typeface="Comic Sans MS" panose="030F0702030302020204" pitchFamily="66" charset="0"/>
              </a:rPr>
              <a:t>kmarády</a:t>
            </a:r>
            <a:r>
              <a:rPr lang="cs-CZ" sz="1600" dirty="0">
                <a:latin typeface="Comic Sans MS" panose="030F0702030302020204" pitchFamily="66" charset="0"/>
              </a:rPr>
              <a:t> Vladimíra a Františka, potomky z rodu Hudců, kterým již zdraví nedovoluje navštívit Vysočany, na které stále vzpomínají, které mnohokrát navštívili a stále na ně vzpomínají. Také ještě pro kamaráda Miloše, kterému také zdraví již neslouží a vždy se rád podíval na moje obrázky v okolí našeho rybníčku. Snad se mu budou zase líbit. Antonín</a:t>
            </a:r>
          </a:p>
        </p:txBody>
      </p:sp>
      <p:pic>
        <p:nvPicPr>
          <p:cNvPr id="5" name="Obrázek 4" descr="Obsah obrázku exteriér, tráva, silnice, ulice&#10;&#10;Popis byl vytvořen automaticky">
            <a:extLst>
              <a:ext uri="{FF2B5EF4-FFF2-40B4-BE49-F238E27FC236}">
                <a16:creationId xmlns:a16="http://schemas.microsoft.com/office/drawing/2014/main" id="{7341CBEB-70F6-4BCC-8FCA-21B45B33E0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00" t="15693" b="10723"/>
          <a:stretch/>
        </p:blipFill>
        <p:spPr>
          <a:xfrm>
            <a:off x="-53201" y="228600"/>
            <a:ext cx="9197201" cy="501303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CD6738D7-BEB6-41EE-B7C2-45CA834FF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6190"/>
            <a:ext cx="990600" cy="1015663"/>
          </a:xfrm>
          <a:prstGeom prst="rect">
            <a:avLst/>
          </a:prstGeom>
          <a:gradFill rotWithShape="0">
            <a:gsLst>
              <a:gs pos="0">
                <a:srgbClr val="CCECFF">
                  <a:alpha val="67999"/>
                </a:srgbClr>
              </a:gs>
              <a:gs pos="100000">
                <a:srgbClr val="CCECFF">
                  <a:gamma/>
                  <a:shade val="85882"/>
                  <a:invGamma/>
                  <a:alpha val="67000"/>
                </a:srgbClr>
              </a:gs>
            </a:gsLst>
            <a:path path="shape">
              <a:fillToRect l="50000" t="50000" r="50000" b="50000"/>
            </a:path>
          </a:gradFill>
          <a:ln w="76200">
            <a:pattFill prst="pct75">
              <a:fgClr>
                <a:srgbClr val="003399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fld id="{8CA2607C-2E9E-4ABC-9794-2B4918DE16F2}" type="datetime2">
              <a:rPr lang="cs-CZ" sz="120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ctr">
                <a:spcBef>
                  <a:spcPct val="50000"/>
                </a:spcBef>
                <a:defRPr/>
              </a:pPr>
              <a:t>pondělí 26. října 2020</a:t>
            </a:fld>
            <a:endParaRPr lang="cs-CZ" sz="1200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fld id="{4DBA5E76-4A6B-492A-9574-AF89C054FDCA}" type="datetime10">
              <a:rPr lang="cs-CZ" sz="120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ctr">
                <a:spcBef>
                  <a:spcPct val="50000"/>
                </a:spcBef>
                <a:defRPr/>
              </a:pPr>
              <a:t>17:09</a:t>
            </a:fld>
            <a:endParaRPr lang="cs-CZ" sz="1200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258537"/>
      </p:ext>
    </p:extLst>
  </p:cSld>
  <p:clrMapOvr>
    <a:masterClrMapping/>
  </p:clrMapOvr>
  <p:transition spd="slow" advTm="12000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418D2B-F72D-47D4-A7DB-B3E72D09B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486400"/>
            <a:ext cx="8763000" cy="1600200"/>
          </a:xfrm>
        </p:spPr>
        <p:txBody>
          <a:bodyPr/>
          <a:lstStyle/>
          <a:p>
            <a:r>
              <a:rPr lang="cs-CZ" sz="2000" dirty="0">
                <a:latin typeface="Comic Sans MS" panose="030F0702030302020204" pitchFamily="66" charset="0"/>
              </a:rPr>
              <a:t>Zdálo se mi krásně, žádný větřík a tak jsem se těšil, že pořídím zase pěkné vodní zrcadlení. Bohužel vodní hladina se mírně vlnila a tak zrcadlení je trochu rozmazané.</a:t>
            </a:r>
          </a:p>
        </p:txBody>
      </p:sp>
      <p:pic>
        <p:nvPicPr>
          <p:cNvPr id="4" name="Obrázek 3" descr="Obsah obrázku voda, příroda, exteriér, jezero&#10;&#10;Popis byl vytvořen automaticky">
            <a:extLst>
              <a:ext uri="{FF2B5EF4-FFF2-40B4-BE49-F238E27FC236}">
                <a16:creationId xmlns:a16="http://schemas.microsoft.com/office/drawing/2014/main" id="{62EF13FD-E20F-4946-B71B-FC17C39C8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80" t="25148" r="28172" b="7500"/>
          <a:stretch/>
        </p:blipFill>
        <p:spPr>
          <a:xfrm>
            <a:off x="-5597" y="11545"/>
            <a:ext cx="9149597" cy="60198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17499566"/>
      </p:ext>
    </p:extLst>
  </p:cSld>
  <p:clrMapOvr>
    <a:masterClrMapping/>
  </p:clrMapOvr>
  <p:transition spd="slow" advTm="8000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oda, exteriér, řeka, jezero&#10;&#10;Popis byl vytvořen automaticky">
            <a:extLst>
              <a:ext uri="{FF2B5EF4-FFF2-40B4-BE49-F238E27FC236}">
                <a16:creationId xmlns:a16="http://schemas.microsoft.com/office/drawing/2014/main" id="{D12BBB48-170F-43C0-82CD-7F2B522DEF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37"/>
          <a:stretch/>
        </p:blipFill>
        <p:spPr>
          <a:xfrm>
            <a:off x="-152400" y="76200"/>
            <a:ext cx="9179561" cy="6705600"/>
          </a:xfrm>
          <a:prstGeom prst="rect">
            <a:avLst/>
          </a:prstGeom>
          <a:effectLst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305406931"/>
      </p:ext>
    </p:extLst>
  </p:cSld>
  <p:clrMapOvr>
    <a:masterClrMapping/>
  </p:clrMapOvr>
  <p:transition spd="slow" advTm="8000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CCCB5-D599-43A6-A1D2-3931BBA8C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7BCAD6-E842-47E6-8C36-ABD6A53BE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voda, jezero, příroda, řeka&#10;&#10;Popis byl vytvořen automaticky">
            <a:extLst>
              <a:ext uri="{FF2B5EF4-FFF2-40B4-BE49-F238E27FC236}">
                <a16:creationId xmlns:a16="http://schemas.microsoft.com/office/drawing/2014/main" id="{9BBCD42B-95DC-46D3-A405-9B314C1D0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6" r="10060"/>
          <a:stretch/>
        </p:blipFill>
        <p:spPr>
          <a:xfrm>
            <a:off x="0" y="0"/>
            <a:ext cx="9067800" cy="711911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33358320"/>
      </p:ext>
    </p:extLst>
  </p:cSld>
  <p:clrMapOvr>
    <a:masterClrMapping/>
  </p:clrMapOvr>
  <p:transition spd="slow" advTm="8000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CDC10C-B7EE-4857-B4A2-4C7F8C18D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63346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08FF1B-5B2E-4CE1-AACB-6F44E4C78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exteriér, příroda, voda, rybník&#10;&#10;Popis byl vytvořen automaticky">
            <a:extLst>
              <a:ext uri="{FF2B5EF4-FFF2-40B4-BE49-F238E27FC236}">
                <a16:creationId xmlns:a16="http://schemas.microsoft.com/office/drawing/2014/main" id="{54C84045-9904-46F2-A8AB-F0D97FDFCF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99"/>
          <a:stretch/>
        </p:blipFill>
        <p:spPr>
          <a:xfrm>
            <a:off x="0" y="41708"/>
            <a:ext cx="8996254" cy="666389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65916211"/>
      </p:ext>
    </p:extLst>
  </p:cSld>
  <p:clrMapOvr>
    <a:masterClrMapping/>
  </p:clrMapOvr>
  <p:transition spd="slow" advTm="8000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E995AC-6BBD-41A8-ABE4-7630A295C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6FAD93-9498-4E36-AD5D-787B263EB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exteriér, voda, řeka, tráva&#10;&#10;Popis byl vytvořen automaticky">
            <a:extLst>
              <a:ext uri="{FF2B5EF4-FFF2-40B4-BE49-F238E27FC236}">
                <a16:creationId xmlns:a16="http://schemas.microsoft.com/office/drawing/2014/main" id="{9253DB38-DB97-4E5B-A23C-2901665CEF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17"/>
          <a:stretch/>
        </p:blipFill>
        <p:spPr>
          <a:xfrm>
            <a:off x="76200" y="34780"/>
            <a:ext cx="9035596" cy="682321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86662861"/>
      </p:ext>
    </p:extLst>
  </p:cSld>
  <p:clrMapOvr>
    <a:masterClrMapping/>
  </p:clrMapOvr>
  <p:transition spd="slow" advTm="8000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0E103-6679-4902-A95F-596E864B9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tráva, voda, jezero&#10;&#10;Popis byl vytvořen automaticky">
            <a:extLst>
              <a:ext uri="{FF2B5EF4-FFF2-40B4-BE49-F238E27FC236}">
                <a16:creationId xmlns:a16="http://schemas.microsoft.com/office/drawing/2014/main" id="{39A39F78-2330-49AA-B905-91A2520E6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/>
          <a:stretch/>
        </p:blipFill>
        <p:spPr>
          <a:xfrm>
            <a:off x="152399" y="76200"/>
            <a:ext cx="8989647" cy="67818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80414183"/>
      </p:ext>
    </p:extLst>
  </p:cSld>
  <p:clrMapOvr>
    <a:masterClrMapping/>
  </p:clrMapOvr>
  <p:transition spd="slow" advTm="8000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0B1BF5-2154-41F8-BFCF-78069E62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C174B-0B94-4496-A454-7E1F9A9D1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exteriér, voda, tráva, řeka&#10;&#10;Popis byl vytvořen automaticky">
            <a:extLst>
              <a:ext uri="{FF2B5EF4-FFF2-40B4-BE49-F238E27FC236}">
                <a16:creationId xmlns:a16="http://schemas.microsoft.com/office/drawing/2014/main" id="{561A10FD-29C6-4246-8FAD-43C039723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399"/>
          <a:stretch/>
        </p:blipFill>
        <p:spPr>
          <a:xfrm>
            <a:off x="-1" y="55562"/>
            <a:ext cx="8938505" cy="680243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98818560"/>
      </p:ext>
    </p:extLst>
  </p:cSld>
  <p:clrMapOvr>
    <a:masterClrMapping/>
  </p:clrMapOvr>
  <p:transition spd="slow" advTm="8000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9CADF2-9D04-4117-9F50-0319AA7BA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5668962"/>
            <a:ext cx="8229600" cy="1143000"/>
          </a:xfrm>
        </p:spPr>
        <p:txBody>
          <a:bodyPr/>
          <a:lstStyle/>
          <a:p>
            <a:r>
              <a:rPr lang="cs-CZ" sz="2800" dirty="0">
                <a:latin typeface="Comic Sans MS" panose="030F0702030302020204" pitchFamily="66" charset="0"/>
              </a:rPr>
              <a:t>Rybáři si užívali večerního sluníčka.</a:t>
            </a:r>
          </a:p>
        </p:txBody>
      </p:sp>
      <p:pic>
        <p:nvPicPr>
          <p:cNvPr id="5" name="Obrázek 4" descr="Obsah obrázku tráva, voda, exteriér, jezero&#10;&#10;Popis byl vytvořen automaticky">
            <a:extLst>
              <a:ext uri="{FF2B5EF4-FFF2-40B4-BE49-F238E27FC236}">
                <a16:creationId xmlns:a16="http://schemas.microsoft.com/office/drawing/2014/main" id="{72B4B32C-BC9A-429F-A910-16B71A48C5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67" t="18503"/>
          <a:stretch/>
        </p:blipFill>
        <p:spPr>
          <a:xfrm>
            <a:off x="16164" y="0"/>
            <a:ext cx="9162564" cy="597376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99525703"/>
      </p:ext>
    </p:extLst>
  </p:cSld>
  <p:clrMapOvr>
    <a:masterClrMapping/>
  </p:clrMapOvr>
  <p:transition spd="slow" advTm="8000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DA4C6-ADC7-49F1-B1BA-920350BF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940174-3DB5-4528-817B-B07B543A1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voda, exteriér, řeka, jezero&#10;&#10;Popis byl vytvořen automaticky">
            <a:extLst>
              <a:ext uri="{FF2B5EF4-FFF2-40B4-BE49-F238E27FC236}">
                <a16:creationId xmlns:a16="http://schemas.microsoft.com/office/drawing/2014/main" id="{43B4C28A-4AE4-4CDE-B16D-6BBDD08659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166"/>
          <a:stretch/>
        </p:blipFill>
        <p:spPr>
          <a:xfrm>
            <a:off x="76200" y="30162"/>
            <a:ext cx="8915400" cy="692458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6166402"/>
      </p:ext>
    </p:extLst>
  </p:cSld>
  <p:clrMapOvr>
    <a:masterClrMapping/>
  </p:clrMapOvr>
  <p:transition spd="slow" advTm="8000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voda, řeka, jezero&#10;&#10;Popis byl vytvořen automaticky">
            <a:extLst>
              <a:ext uri="{FF2B5EF4-FFF2-40B4-BE49-F238E27FC236}">
                <a16:creationId xmlns:a16="http://schemas.microsoft.com/office/drawing/2014/main" id="{E8DF705F-4557-4CE6-8FE5-11232F18A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0"/>
          <a:stretch/>
        </p:blipFill>
        <p:spPr>
          <a:xfrm>
            <a:off x="79230" y="-11545"/>
            <a:ext cx="8985539" cy="665595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28270051"/>
      </p:ext>
    </p:extLst>
  </p:cSld>
  <p:clrMapOvr>
    <a:masterClrMapping/>
  </p:clrMapOvr>
  <p:transition spd="slow" advTm="800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elle musique.wav">
            <a:hlinkClick r:id="" action="ppaction://media"/>
            <a:extLst>
              <a:ext uri="{FF2B5EF4-FFF2-40B4-BE49-F238E27FC236}">
                <a16:creationId xmlns:a16="http://schemas.microsoft.com/office/drawing/2014/main" id="{C08A7975-1BAD-4B17-8FA4-2B22004E1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23F5A4D-9BA9-4E34-9038-C9C11624A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28599" y="297729"/>
            <a:ext cx="3129037" cy="25136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4AC620-1A8C-4E14-B489-F0DF05AE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274638"/>
            <a:ext cx="5562600" cy="2316162"/>
          </a:xfrm>
        </p:spPr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gette" pitchFamily="2" charset="-18"/>
                <a:ea typeface="+mj-ea"/>
                <a:cs typeface="+mj-cs"/>
              </a:rPr>
              <a:t>Nostalgie ve mně žije</a:t>
            </a:r>
            <a:b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gette" pitchFamily="2" charset="-18"/>
                <a:ea typeface="+mj-ea"/>
                <a:cs typeface="+mj-cs"/>
              </a:rPr>
            </a:b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Dancing Script" panose="03080600040507000D00" pitchFamily="66" charset="-18"/>
                <a:ea typeface="+mn-ea"/>
                <a:cs typeface="+mn-cs"/>
              </a:rPr>
              <a:t>Život starého člověka se dá přirovnat </a:t>
            </a:r>
            <a:b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Dancing Script" panose="03080600040507000D00" pitchFamily="66" charset="-18"/>
                <a:ea typeface="+mn-ea"/>
                <a:cs typeface="+mn-cs"/>
              </a:rPr>
            </a:b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Dancing Script" panose="03080600040507000D00" pitchFamily="66" charset="-18"/>
                <a:ea typeface="+mn-ea"/>
                <a:cs typeface="+mn-cs"/>
              </a:rPr>
              <a:t>ke galerii, v níž člověk prohlíží vše, co prožil. </a:t>
            </a:r>
            <a:b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Dancing Script" panose="03080600040507000D00" pitchFamily="66" charset="-18"/>
                <a:ea typeface="+mn-ea"/>
                <a:cs typeface="+mn-cs"/>
              </a:rPr>
            </a:b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Dancing Script" panose="03080600040507000D00" pitchFamily="66" charset="-18"/>
                <a:ea typeface="+mn-ea"/>
                <a:cs typeface="+mn-cs"/>
              </a:rPr>
              <a:t>Byl-li život dobrý, jsou i obrazy </a:t>
            </a:r>
            <a:b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Dancing Script" panose="03080600040507000D00" pitchFamily="66" charset="-18"/>
                <a:ea typeface="+mn-ea"/>
                <a:cs typeface="+mn-cs"/>
              </a:rPr>
            </a:b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Dancing Script" panose="03080600040507000D00" pitchFamily="66" charset="-18"/>
                <a:ea typeface="+mn-ea"/>
                <a:cs typeface="+mn-cs"/>
              </a:rPr>
              <a:t>uchované v jeho paměti (galerii) hezké.</a:t>
            </a:r>
            <a:b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Dancing Script" panose="03080600040507000D00" pitchFamily="66" charset="-18"/>
                <a:ea typeface="+mn-ea"/>
                <a:cs typeface="+mn-cs"/>
              </a:rPr>
            </a:br>
            <a:endParaRPr lang="cs-CZ" sz="2400" dirty="0">
              <a:latin typeface="Dancing Script" panose="03080600040507000D00" pitchFamily="66" charset="-18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AE9FB5A-4CB1-4100-8AB9-BFEEC2A4F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38994" y="2811389"/>
            <a:ext cx="4983352" cy="32766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" name="Obrázek 2" descr="p 0.JPG">
            <a:extLst>
              <a:ext uri="{FF2B5EF4-FFF2-40B4-BE49-F238E27FC236}">
                <a16:creationId xmlns:a16="http://schemas.microsoft.com/office/drawing/2014/main" id="{C7C331B5-6934-40FF-A6AE-39F78977FB4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05400" y="2971800"/>
            <a:ext cx="3799605" cy="28956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5000">
    <p:split orient="vert"/>
    <p:sndAc>
      <p:stSnd loop="1">
        <p:snd r:embed="rId5" name="belle musiqu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77F5F-2D12-4B13-8C15-3E0AD279C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95B041-3CE6-448C-963D-123902A25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voda, řeka, příroda, jezero&#10;&#10;Popis byl vytvořen automaticky">
            <a:extLst>
              <a:ext uri="{FF2B5EF4-FFF2-40B4-BE49-F238E27FC236}">
                <a16:creationId xmlns:a16="http://schemas.microsoft.com/office/drawing/2014/main" id="{1F886E28-6FC6-4E10-8FE4-9A030F427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6" r="5000"/>
          <a:stretch/>
        </p:blipFill>
        <p:spPr>
          <a:xfrm>
            <a:off x="76200" y="53253"/>
            <a:ext cx="9067800" cy="684362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68668015"/>
      </p:ext>
    </p:extLst>
  </p:cSld>
  <p:clrMapOvr>
    <a:masterClrMapping/>
  </p:clrMapOvr>
  <p:transition spd="slow" advTm="8000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0B1C6F-293C-43A2-B220-EA752750F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01867F-B5F4-4759-981C-DBBBEAE11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příroda, voda, exteriér, rybník&#10;&#10;Popis byl vytvořen automaticky">
            <a:extLst>
              <a:ext uri="{FF2B5EF4-FFF2-40B4-BE49-F238E27FC236}">
                <a16:creationId xmlns:a16="http://schemas.microsoft.com/office/drawing/2014/main" id="{78A05404-C462-4B45-B35F-D75176563E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99"/>
          <a:stretch/>
        </p:blipFill>
        <p:spPr>
          <a:xfrm>
            <a:off x="0" y="25400"/>
            <a:ext cx="9121140" cy="67564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37616974"/>
      </p:ext>
    </p:extLst>
  </p:cSld>
  <p:clrMapOvr>
    <a:masterClrMapping/>
  </p:clrMapOvr>
  <p:transition spd="slow" advTm="8000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94E25B-5FAB-42DB-8262-1F658433C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096000"/>
            <a:ext cx="8991600" cy="766618"/>
          </a:xfrm>
        </p:spPr>
        <p:txBody>
          <a:bodyPr/>
          <a:lstStyle/>
          <a:p>
            <a:r>
              <a:rPr lang="cs-CZ" sz="2000" dirty="0">
                <a:latin typeface="Comic Sans MS" panose="030F0702030302020204" pitchFamily="66" charset="0"/>
              </a:rPr>
              <a:t>A tak zase pomalu domů, vzpomínat v osamění na staré dobré časy</a:t>
            </a:r>
          </a:p>
        </p:txBody>
      </p:sp>
      <p:pic>
        <p:nvPicPr>
          <p:cNvPr id="5" name="Obrázek 4" descr="Obsah obrázku exteriér, tráva, budova, strom&#10;&#10;Popis byl vytvořen automaticky">
            <a:extLst>
              <a:ext uri="{FF2B5EF4-FFF2-40B4-BE49-F238E27FC236}">
                <a16:creationId xmlns:a16="http://schemas.microsoft.com/office/drawing/2014/main" id="{DDDC13B9-5F8E-44E5-B0A1-A263FA2CD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42" r="9545"/>
          <a:stretch/>
        </p:blipFill>
        <p:spPr>
          <a:xfrm>
            <a:off x="89759" y="152400"/>
            <a:ext cx="9116882" cy="61722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42434730"/>
      </p:ext>
    </p:extLst>
  </p:cSld>
  <p:clrMapOvr>
    <a:masterClrMapping/>
  </p:clrMapOvr>
  <p:transition spd="slow" advTm="8000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1BAF80-B203-4CF9-81A2-3BB410361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192497-73DC-4266-B1FE-8596DCA80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exteriér, tráva, silnice, scéna&#10;&#10;Popis byl vytvořen automaticky">
            <a:extLst>
              <a:ext uri="{FF2B5EF4-FFF2-40B4-BE49-F238E27FC236}">
                <a16:creationId xmlns:a16="http://schemas.microsoft.com/office/drawing/2014/main" id="{0D74393A-A4C1-4C27-975A-E4E1077F81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26" r="7929" b="14961"/>
          <a:stretch/>
        </p:blipFill>
        <p:spPr>
          <a:xfrm>
            <a:off x="0" y="0"/>
            <a:ext cx="9216293" cy="67818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93026415"/>
      </p:ext>
    </p:extLst>
  </p:cSld>
  <p:clrMapOvr>
    <a:masterClrMapping/>
  </p:clrMapOvr>
  <p:transition spd="slow" advTm="8000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81C21-36C1-4075-9256-07A55DF4B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95545"/>
            <a:ext cx="8229600" cy="1143000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CC3BC9-3F2A-4948-8704-0287CD03A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exteriér, plot, silnice, tráva&#10;&#10;Popis byl vytvořen automaticky">
            <a:extLst>
              <a:ext uri="{FF2B5EF4-FFF2-40B4-BE49-F238E27FC236}">
                <a16:creationId xmlns:a16="http://schemas.microsoft.com/office/drawing/2014/main" id="{5DA180B3-F8F0-489D-8C05-A3EBA7EC3E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00" b="10495"/>
          <a:stretch/>
        </p:blipFill>
        <p:spPr>
          <a:xfrm>
            <a:off x="11545" y="9236"/>
            <a:ext cx="9104772" cy="639156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34441332"/>
      </p:ext>
    </p:extLst>
  </p:cSld>
  <p:clrMapOvr>
    <a:masterClrMapping/>
  </p:clrMapOvr>
  <p:transition spd="slow" advTm="8000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oda, příroda, jezero, exteriér&#10;&#10;Popis byl vytvořen automaticky">
            <a:extLst>
              <a:ext uri="{FF2B5EF4-FFF2-40B4-BE49-F238E27FC236}">
                <a16:creationId xmlns:a16="http://schemas.microsoft.com/office/drawing/2014/main" id="{A829792C-AA9B-43D5-BDEF-FBE46A388F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9144000" cy="6096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17279225"/>
      </p:ext>
    </p:extLst>
  </p:cSld>
  <p:clrMapOvr>
    <a:masterClrMapping/>
  </p:clrMapOvr>
  <p:transition spd="slow" advTm="8000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8D143-EF3D-4291-89BC-555F06921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867400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voda, příroda, jezero, řeka&#10;&#10;Popis byl vytvořen automaticky">
            <a:extLst>
              <a:ext uri="{FF2B5EF4-FFF2-40B4-BE49-F238E27FC236}">
                <a16:creationId xmlns:a16="http://schemas.microsoft.com/office/drawing/2014/main" id="{57D622DF-8FF5-4A74-8B7C-13195FEFF2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750" r="20833"/>
          <a:stretch/>
        </p:blipFill>
        <p:spPr>
          <a:xfrm>
            <a:off x="114300" y="61274"/>
            <a:ext cx="8915400" cy="685078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00656328"/>
      </p:ext>
    </p:extLst>
  </p:cSld>
  <p:clrMapOvr>
    <a:masterClrMapping/>
  </p:clrMapOvr>
  <p:transition spd="slow" advTm="8000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0BAA11-E9AE-4CCF-89BB-26CBD183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573287"/>
            <a:ext cx="8229600" cy="11430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voda, tráva, strom&#10;&#10;Popis byl vytvořen automaticky">
            <a:extLst>
              <a:ext uri="{FF2B5EF4-FFF2-40B4-BE49-F238E27FC236}">
                <a16:creationId xmlns:a16="http://schemas.microsoft.com/office/drawing/2014/main" id="{FF9FF136-A6DA-4F81-83E6-40874F3D71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934"/>
          <a:stretch/>
        </p:blipFill>
        <p:spPr>
          <a:xfrm>
            <a:off x="55417" y="11841"/>
            <a:ext cx="8957037" cy="670444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28717148"/>
      </p:ext>
    </p:extLst>
  </p:cSld>
  <p:clrMapOvr>
    <a:masterClrMapping/>
  </p:clrMapOvr>
  <p:transition spd="slow" advTm="8000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7000">
              <a:srgbClr val="F7B597"/>
            </a:gs>
            <a:gs pos="94000">
              <a:schemeClr val="accent1">
                <a:lumMod val="45000"/>
                <a:lumOff val="5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07137BD-F91C-4193-9925-744392F8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181600"/>
            <a:ext cx="8229600" cy="1143000"/>
          </a:xfrm>
        </p:spPr>
        <p:txBody>
          <a:bodyPr/>
          <a:lstStyle/>
          <a:p>
            <a:endParaRPr lang="cs-CZ"/>
          </a:p>
        </p:txBody>
      </p:sp>
      <p:pic>
        <p:nvPicPr>
          <p:cNvPr id="7" name="Obrázek 6" descr="Obsah obrázku voda, příroda, řeka, tráva&#10;&#10;Popis byl vytvořen automaticky">
            <a:extLst>
              <a:ext uri="{FF2B5EF4-FFF2-40B4-BE49-F238E27FC236}">
                <a16:creationId xmlns:a16="http://schemas.microsoft.com/office/drawing/2014/main" id="{E49A2980-70E8-4B6A-893A-D55589A42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348" t="11553" b="10947"/>
          <a:stretch/>
        </p:blipFill>
        <p:spPr>
          <a:xfrm>
            <a:off x="0" y="228600"/>
            <a:ext cx="9161877" cy="6400800"/>
          </a:xfrm>
          <a:prstGeom prst="rect">
            <a:avLst/>
          </a:prstGeom>
          <a:effectLst>
            <a:glow rad="76200">
              <a:schemeClr val="accent1"/>
            </a:glow>
            <a:softEdge rad="406400"/>
          </a:effectLst>
        </p:spPr>
      </p:pic>
    </p:spTree>
  </p:cSld>
  <p:clrMapOvr>
    <a:masterClrMapping/>
  </p:clrMapOvr>
  <p:transition spd="slow" advTm="8000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502B2-82F2-4582-8B9E-A052C2649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" name="Obrázek 17" descr="Obsah obrázku exteriér, příroda, voda, rybník&#10;&#10;Popis byl vytvořen automaticky">
            <a:extLst>
              <a:ext uri="{FF2B5EF4-FFF2-40B4-BE49-F238E27FC236}">
                <a16:creationId xmlns:a16="http://schemas.microsoft.com/office/drawing/2014/main" id="{34150AE4-1CCA-4896-A273-4EA3445E2B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67"/>
          <a:stretch/>
        </p:blipFill>
        <p:spPr>
          <a:xfrm>
            <a:off x="76200" y="0"/>
            <a:ext cx="9136380" cy="6705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51451179"/>
      </p:ext>
    </p:extLst>
  </p:cSld>
  <p:clrMapOvr>
    <a:masterClrMapping/>
  </p:clrMapOvr>
  <p:transition spd="slow" advTm="8000">
    <p:split orient="vert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Microsoft Office PowerPoint</Application>
  <PresentationFormat>Předvádění na obrazovce (4:3)</PresentationFormat>
  <Paragraphs>12</Paragraphs>
  <Slides>22</Slides>
  <Notes>3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Arial</vt:lpstr>
      <vt:lpstr>Comic Sans MS</vt:lpstr>
      <vt:lpstr>Courgette</vt:lpstr>
      <vt:lpstr>Dancing Script</vt:lpstr>
      <vt:lpstr>Times New Roman</vt:lpstr>
      <vt:lpstr>Default Design</vt:lpstr>
      <vt:lpstr>Tak jsem se zase po roce vydal k našemu rybníčku, potěšit se krásnou přírodou a také zase  pořídit pro své kmarády Vladimíra a Františka, potomky z rodu Hudců, kterým již zdraví nedovoluje navštívit Vysočany, na které stále vzpomínají, které mnohokrát navštívili a stále na ně vzpomínají. Také ještě pro kamaráda Miloše, kterému také zdraví již neslouží a vždy se rád podíval na moje obrázky v okolí našeho rybníčku. Snad se mu budou zase líbit. Antonín</vt:lpstr>
      <vt:lpstr>Nostalgie ve mně žije Život starého člověka se dá přirovnat  ke galerii, v níž člověk prohlíží vše, co prožil.  Byl-li život dobrý, jsou i obrazy  uchované v jeho paměti (galerii) hezké.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Zdálo se mi krásně, žádný větřík a tak jsem se těšil, že pořídím zase pěkné vodní zrcadlení. Bohužel vodní hladina se mírně vlnila a tak zrcadlení je trochu rozmazané.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Rybáři si užívali večerního sluníčka.</vt:lpstr>
      <vt:lpstr>Prezentace aplikace PowerPoint</vt:lpstr>
      <vt:lpstr>Prezentace aplikace PowerPoint</vt:lpstr>
      <vt:lpstr>Prezentace aplikace PowerPoint</vt:lpstr>
      <vt:lpstr>Prezentace aplikace PowerPoint</vt:lpstr>
      <vt:lpstr>A tak zase pomalu domů, vzpomínat v osamění na staré dobré časy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/>
  <cp:revision>83</cp:revision>
  <dcterms:created xsi:type="dcterms:W3CDTF">2004-11-02T00:56:24Z</dcterms:created>
  <dcterms:modified xsi:type="dcterms:W3CDTF">2020-10-26T16:35:23Z</dcterms:modified>
</cp:coreProperties>
</file>