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5" r:id="rId3"/>
    <p:sldId id="282" r:id="rId4"/>
    <p:sldId id="284" r:id="rId5"/>
    <p:sldId id="283" r:id="rId6"/>
    <p:sldId id="267" r:id="rId7"/>
    <p:sldId id="277" r:id="rId8"/>
    <p:sldId id="280" r:id="rId9"/>
    <p:sldId id="275" r:id="rId10"/>
    <p:sldId id="274" r:id="rId11"/>
    <p:sldId id="270" r:id="rId12"/>
    <p:sldId id="256" r:id="rId13"/>
    <p:sldId id="272" r:id="rId14"/>
    <p:sldId id="266" r:id="rId15"/>
    <p:sldId id="265" r:id="rId16"/>
    <p:sldId id="258" r:id="rId17"/>
    <p:sldId id="286" r:id="rId18"/>
    <p:sldId id="287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594F-BDC7-4A8D-B454-F359B8D86397}" type="datetimeFigureOut">
              <a:rPr lang="cs-CZ" smtClean="0"/>
              <a:pPr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8AEF2-1BE8-4C72-8B15-EDD60F05FB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594F-BDC7-4A8D-B454-F359B8D86397}" type="datetimeFigureOut">
              <a:rPr lang="cs-CZ" smtClean="0"/>
              <a:pPr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8AEF2-1BE8-4C72-8B15-EDD60F05FB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594F-BDC7-4A8D-B454-F359B8D86397}" type="datetimeFigureOut">
              <a:rPr lang="cs-CZ" smtClean="0"/>
              <a:pPr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8AEF2-1BE8-4C72-8B15-EDD60F05FB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594F-BDC7-4A8D-B454-F359B8D86397}" type="datetimeFigureOut">
              <a:rPr lang="cs-CZ" smtClean="0"/>
              <a:pPr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8AEF2-1BE8-4C72-8B15-EDD60F05FB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594F-BDC7-4A8D-B454-F359B8D86397}" type="datetimeFigureOut">
              <a:rPr lang="cs-CZ" smtClean="0"/>
              <a:pPr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8AEF2-1BE8-4C72-8B15-EDD60F05FB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594F-BDC7-4A8D-B454-F359B8D86397}" type="datetimeFigureOut">
              <a:rPr lang="cs-CZ" smtClean="0"/>
              <a:pPr/>
              <a:t>20.02.2019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8AEF2-1BE8-4C72-8B15-EDD60F05FB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594F-BDC7-4A8D-B454-F359B8D86397}" type="datetimeFigureOut">
              <a:rPr lang="cs-CZ" smtClean="0"/>
              <a:pPr/>
              <a:t>20.02.2019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8AEF2-1BE8-4C72-8B15-EDD60F05FB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594F-BDC7-4A8D-B454-F359B8D86397}" type="datetimeFigureOut">
              <a:rPr lang="cs-CZ" smtClean="0"/>
              <a:pPr/>
              <a:t>20.02.2019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8AEF2-1BE8-4C72-8B15-EDD60F05FB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594F-BDC7-4A8D-B454-F359B8D86397}" type="datetimeFigureOut">
              <a:rPr lang="cs-CZ" smtClean="0"/>
              <a:pPr/>
              <a:t>20.02.2019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8AEF2-1BE8-4C72-8B15-EDD60F05FB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594F-BDC7-4A8D-B454-F359B8D86397}" type="datetimeFigureOut">
              <a:rPr lang="cs-CZ" smtClean="0"/>
              <a:pPr/>
              <a:t>20.02.2019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8AEF2-1BE8-4C72-8B15-EDD60F05FB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594F-BDC7-4A8D-B454-F359B8D86397}" type="datetimeFigureOut">
              <a:rPr lang="cs-CZ" smtClean="0"/>
              <a:pPr/>
              <a:t>20.02.2019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8AEF2-1BE8-4C72-8B15-EDD60F05FB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A594F-BDC7-4A8D-B454-F359B8D86397}" type="datetimeFigureOut">
              <a:rPr lang="cs-CZ" smtClean="0"/>
              <a:pPr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8AEF2-1BE8-4C72-8B15-EDD60F05FB5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7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79512" y="4653136"/>
            <a:ext cx="8784976" cy="1935088"/>
          </a:xfrm>
        </p:spPr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rPr>
              <a:t>Tak jsme si také za socialismu postavili prodejnu-“Samoobsluhu.“ Již od počátku ji provozovala Jednota a provozuje jí dodnes již ve společnosti COOP. Mnozí z nás jsme stále členy Jednoty a máme zachovány i některé výhody a dividendy.</a:t>
            </a:r>
            <a:endParaRPr lang="cs-CZ" sz="2400" dirty="0">
              <a:solidFill>
                <a:schemeClr val="tx2">
                  <a:lumMod val="75000"/>
                </a:schemeClr>
              </a:solidFill>
              <a:latin typeface="Algerian" pitchFamily="82" charset="0"/>
            </a:endParaRPr>
          </a:p>
        </p:txBody>
      </p:sp>
      <p:pic>
        <p:nvPicPr>
          <p:cNvPr id="4" name="Obrázek 3" descr="Sam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747464"/>
            <a:ext cx="9144000" cy="516914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>
    <p:sndAc>
      <p:stSnd>
        <p:snd r:embed="rId2" name="Blauw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IMG_9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8672806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" name="Obrázek 16" descr="6.JPG"/>
          <p:cNvPicPr>
            <a:picLocks noChangeAspect="1"/>
          </p:cNvPicPr>
          <p:nvPr/>
        </p:nvPicPr>
        <p:blipFill>
          <a:blip r:embed="rId2" cstate="print"/>
          <a:srcRect l="9051"/>
          <a:stretch>
            <a:fillRect/>
          </a:stretch>
        </p:blipFill>
        <p:spPr>
          <a:xfrm>
            <a:off x="-1" y="0"/>
            <a:ext cx="9098617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IMG_96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8183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6093296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latin typeface="Comic Sans MS" pitchFamily="66" charset="0"/>
              </a:rPr>
              <a:t>Platit budete prosím hotově, nebo kartou???</a:t>
            </a:r>
            <a:endParaRPr lang="cs-CZ" sz="3200" dirty="0"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8.JPG"/>
          <p:cNvPicPr>
            <a:picLocks noChangeAspect="1"/>
          </p:cNvPicPr>
          <p:nvPr/>
        </p:nvPicPr>
        <p:blipFill>
          <a:blip r:embed="rId2" cstate="print"/>
          <a:srcRect t="4039"/>
          <a:stretch>
            <a:fillRect/>
          </a:stretch>
        </p:blipFill>
        <p:spPr>
          <a:xfrm>
            <a:off x="0" y="0"/>
            <a:ext cx="9144000" cy="619244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1 - kopie.JPG"/>
          <p:cNvPicPr>
            <a:picLocks noChangeAspect="1"/>
          </p:cNvPicPr>
          <p:nvPr/>
        </p:nvPicPr>
        <p:blipFill>
          <a:blip r:embed="rId2" cstate="print"/>
          <a:srcRect t="6951"/>
          <a:stretch>
            <a:fillRect/>
          </a:stretch>
        </p:blipFill>
        <p:spPr>
          <a:xfrm>
            <a:off x="107504" y="116632"/>
            <a:ext cx="8799829" cy="638132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171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118300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Brzy r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no, je zde vždy plno. Je radost d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vat se, jak to pan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jde rychle od ruky. Vždy ochotně a s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ú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směvem. V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posledn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době je to jak v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mal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 supermarketu, najdete zde v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 a čerstv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. Pan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vedouc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se vzorně star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15897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dirty="0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19326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Jak ukazuj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star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pohlednice, v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Molenburku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byli tak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v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žen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obchodn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ci. Podle uchovaných pamět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starých rod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ků, prvn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obchod v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Molenburku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n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ležel židovi Bauerovi. Potom v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č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sle 34, měl obchod pan 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mehl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k, který se do </a:t>
            </a:r>
            <a:r>
              <a:rPr kumimoji="0" 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Molenburka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přiženil z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Otinovsi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. Kr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tce zde tak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působil potravn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spolek 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„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U Babu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iných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, v l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tech 1881 až 1882, který neměl dlouh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ho trv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n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. Kr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tce před v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lkou založil si tak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obchod v 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„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Chaloupk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ch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pan Josef Němec. Ten měl ale omezený sortiment. V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č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sle 33 obchodoval tak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pan Kopka, kde se ř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k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valo =u Hančiných=. Od nich potom odkoupil obchod pan Kala, syn pana Franti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ka Kaly, majitele hostince. Obchod u Kalů, l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pe řečeno u 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„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Kupců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, byl již vět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ší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m obchodem. Obchod převzal p. </a:t>
            </a:r>
            <a:r>
              <a:rPr kumimoji="0" 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Hyn</a:t>
            </a:r>
            <a:r>
              <a:rPr kumimoji="0" 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, na obr. s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kolem.</a:t>
            </a:r>
            <a:endParaRPr kumimoji="0" lang="cs-CZ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Obrázek 116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6632"/>
            <a:ext cx="1141840" cy="17180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Obrázek 132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88640"/>
            <a:ext cx="1213402" cy="16969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Obrázek 71" descr="Bez názvu.jpg"/>
          <p:cNvPicPr>
            <a:picLocks noChangeAspect="1"/>
          </p:cNvPicPr>
          <p:nvPr/>
        </p:nvPicPr>
        <p:blipFill>
          <a:blip r:embed="rId4" cstate="print"/>
          <a:srcRect t="11041"/>
          <a:stretch>
            <a:fillRect/>
          </a:stretch>
        </p:blipFill>
        <p:spPr>
          <a:xfrm>
            <a:off x="5076056" y="116632"/>
            <a:ext cx="3853235" cy="21819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1" name="Obrázek 178" descr="2.JPG"/>
          <p:cNvPicPr>
            <a:picLocks noChangeAspect="1"/>
          </p:cNvPicPr>
          <p:nvPr/>
        </p:nvPicPr>
        <p:blipFill>
          <a:blip r:embed="rId5" cstate="print"/>
          <a:srcRect l="24004" r="11984"/>
          <a:stretch>
            <a:fillRect/>
          </a:stretch>
        </p:blipFill>
        <p:spPr>
          <a:xfrm>
            <a:off x="1043608" y="2708919"/>
            <a:ext cx="3130672" cy="259228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0" y="3867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107504" y="2096925"/>
            <a:ext cx="83529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Máme pěknou samoobsluhu, jak jsem psal,také jsme si ji sami postavili. Jednota se nám vzorně stará o přísun zboží, ale také o řádnou obsluhu. Takové krásné a milé prodavačky nenajdete v žádné jiné prodejně Jednoty.</a:t>
            </a:r>
            <a:endParaRPr kumimoji="0" lang="cs-C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cs-C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0" y="9873903"/>
            <a:ext cx="9144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Brzy r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no, je zde vždy plno. Je radost d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vat se, jak to pan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jde rychle od ruky. Vždy ochotně a s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ú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směvem. V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posledn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době je to jak v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mal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 supermarketu, najdete zde v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 a čerstv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. Pan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vedouc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se vzorně star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cs-CZ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Calibri" pitchFamily="34" charset="0"/>
                <a:cs typeface="Times New Roman" pitchFamily="18" charset="0"/>
              </a:rPr>
              <a:t>D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ě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Lucida Handwriting" pitchFamily="66" charset="0"/>
              </a:rPr>
              <a:t>v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č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Lucida Handwriting" pitchFamily="66" charset="0"/>
              </a:rPr>
              <a:t>at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ů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Lucida Handwriting" pitchFamily="66" charset="0"/>
              </a:rPr>
              <a:t>m to stále strašn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ě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Lucida Handwriting" pitchFamily="66" charset="0"/>
              </a:rPr>
              <a:t> sluší,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Calibri" pitchFamily="34" charset="0"/>
                <a:cs typeface="Times New Roman" pitchFamily="18" charset="0"/>
              </a:rPr>
              <a:t> ob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ě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Lucida Handwriting" pitchFamily="66" charset="0"/>
              </a:rPr>
              <a:t> mají slunce v srdci i v duši. </a:t>
            </a:r>
            <a:endParaRPr kumimoji="0" lang="cs-CZ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Calibri" pitchFamily="34" charset="0"/>
                <a:cs typeface="Times New Roman" pitchFamily="18" charset="0"/>
              </a:rPr>
              <a:t>V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ž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Lucida Handwriting" pitchFamily="66" charset="0"/>
              </a:rPr>
              <a:t>dy vám splní v m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ž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Lucida Handwriting" pitchFamily="66" charset="0"/>
              </a:rPr>
              <a:t>iku ka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ž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Lucida Handwriting" pitchFamily="66" charset="0"/>
              </a:rPr>
              <a:t>dé p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ř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Lucida Handwriting" pitchFamily="66" charset="0"/>
              </a:rPr>
              <a:t>ání,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Calibri" pitchFamily="34" charset="0"/>
                <a:cs typeface="Times New Roman" pitchFamily="18" charset="0"/>
              </a:rPr>
              <a:t> ka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ž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Lucida Handwriting" pitchFamily="66" charset="0"/>
              </a:rPr>
              <a:t>dý den je u nás všechno k mání.</a:t>
            </a:r>
            <a:endParaRPr kumimoji="0" lang="cs-CZ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Calibri" pitchFamily="34" charset="0"/>
                <a:cs typeface="Times New Roman" pitchFamily="18" charset="0"/>
              </a:rPr>
              <a:t>Poslou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ž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Lucida Handwriting" pitchFamily="66" charset="0"/>
              </a:rPr>
              <a:t>í všem, starším lidem pomohou,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Calibri" pitchFamily="34" charset="0"/>
                <a:cs typeface="Times New Roman" pitchFamily="18" charset="0"/>
              </a:rPr>
              <a:t> k ve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č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Lucida Handwriting" pitchFamily="66" charset="0"/>
              </a:rPr>
              <a:t>eru pak, sotva stojí na nohou.</a:t>
            </a:r>
            <a:endParaRPr kumimoji="0" lang="cs-CZ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0" y="10925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0" y="1376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Calibri" pitchFamily="34" charset="0"/>
                <a:cs typeface="Times New Roman" pitchFamily="18" charset="0"/>
              </a:rPr>
              <a:t>  A.J.                                                                                                         </a:t>
            </a:r>
            <a:endParaRPr kumimoji="0" lang="cs-CZ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Obrázek 225" descr="8.JPG"/>
          <p:cNvPicPr/>
          <p:nvPr/>
        </p:nvPicPr>
        <p:blipFill>
          <a:blip r:embed="rId6" cstate="print"/>
          <a:srcRect l="4221" r="3361" b="8179"/>
          <a:stretch>
            <a:fillRect/>
          </a:stretch>
        </p:blipFill>
        <p:spPr>
          <a:xfrm>
            <a:off x="4572000" y="2636912"/>
            <a:ext cx="3960440" cy="26642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54" name="Rectangle 30"/>
          <p:cNvSpPr>
            <a:spLocks noChangeArrowheads="1"/>
          </p:cNvSpPr>
          <p:nvPr/>
        </p:nvSpPr>
        <p:spPr bwMode="auto">
          <a:xfrm>
            <a:off x="179512" y="5287794"/>
            <a:ext cx="8712968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Brzy ráno, je zde vždy plno. Je radost dívat se, jak to paní jde rychle od ruky. Vždy ochotně a s úsměvem. V poslední době je to jak v malém supermarketu, najdete zde vše a čerstvé. Paní vedoucí se vzorně stará. 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Dě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Lucida Handwriting" pitchFamily="66" charset="0"/>
              </a:rPr>
              <a:t>v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č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Lucida Handwriting" pitchFamily="66" charset="0"/>
              </a:rPr>
              <a:t>at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ů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Lucida Handwriting" pitchFamily="66" charset="0"/>
              </a:rPr>
              <a:t>m to stále strašn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ě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Lucida Handwriting" pitchFamily="66" charset="0"/>
              </a:rPr>
              <a:t> sluší,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všechny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Lucida Handwriting" pitchFamily="66" charset="0"/>
              </a:rPr>
              <a:t> 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Lucida Handwriting" pitchFamily="66" charset="0"/>
              </a:rPr>
              <a:t>mají slunce v srdci i v duši. 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Vž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Lucida Handwriting" pitchFamily="66" charset="0"/>
              </a:rPr>
              <a:t>dy 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Lucida Handwriting" pitchFamily="66" charset="0"/>
              </a:rPr>
              <a:t>vám splní v m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ž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Lucida Handwriting" pitchFamily="66" charset="0"/>
              </a:rPr>
              <a:t>iku ka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ž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Lucida Handwriting" pitchFamily="66" charset="0"/>
              </a:rPr>
              <a:t>dé p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ř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Lucida Handwriting" pitchFamily="66" charset="0"/>
              </a:rPr>
              <a:t>ání,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kaž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Lucida Handwriting" pitchFamily="66" charset="0"/>
              </a:rPr>
              <a:t>dý den je u nás všechno k 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Lucida Handwriting" pitchFamily="66" charset="0"/>
              </a:rPr>
              <a:t>mání. 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Poslouž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Lucida Handwriting" pitchFamily="66" charset="0"/>
              </a:rPr>
              <a:t>í 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Lucida Handwriting" pitchFamily="66" charset="0"/>
              </a:rPr>
              <a:t>všem, starším lidem pomohou,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k več</a:t>
            </a:r>
            <a:r>
              <a:rPr lang="cs-CZ" sz="1400" dirty="0" smtClean="0">
                <a:latin typeface="Comic Sans MS" pitchFamily="66" charset="0"/>
                <a:ea typeface="Calibri" pitchFamily="34" charset="0"/>
                <a:cs typeface="Lucida Handwriting" pitchFamily="66" charset="0"/>
              </a:rPr>
              <a:t>eru pak, sotva stojí na nohou.</a:t>
            </a:r>
            <a:endParaRPr lang="cs-CZ" sz="14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Obrázek 71" descr="19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15816" y="260648"/>
            <a:ext cx="2277317" cy="1800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idx="1"/>
          </p:nvPr>
        </p:nvSpPr>
        <p:spPr>
          <a:xfrm>
            <a:off x="0" y="4293096"/>
            <a:ext cx="8748464" cy="244827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cs-CZ" sz="1400" dirty="0" smtClean="0">
                <a:latin typeface="Comic Sans MS" pitchFamily="66" charset="0"/>
              </a:rPr>
              <a:t>      </a:t>
            </a:r>
            <a:r>
              <a:rPr lang="cs-CZ" sz="1600" dirty="0" smtClean="0">
                <a:latin typeface="Comic Sans MS" pitchFamily="66" charset="0"/>
              </a:rPr>
              <a:t>Jak </a:t>
            </a:r>
            <a:r>
              <a:rPr lang="cs-CZ" sz="1600" dirty="0" smtClean="0">
                <a:latin typeface="Comic Sans MS" pitchFamily="66" charset="0"/>
              </a:rPr>
              <a:t>ukazují staré pohlednice, v </a:t>
            </a:r>
            <a:r>
              <a:rPr lang="cs-CZ" sz="1600" dirty="0" err="1" smtClean="0">
                <a:latin typeface="Comic Sans MS" pitchFamily="66" charset="0"/>
              </a:rPr>
              <a:t>Molenburku</a:t>
            </a:r>
            <a:r>
              <a:rPr lang="cs-CZ" sz="1600" dirty="0" smtClean="0">
                <a:latin typeface="Comic Sans MS" pitchFamily="66" charset="0"/>
              </a:rPr>
              <a:t> byli také vážení obchodníci. Podle uchovaných pamětí starých rodáků, první obchod v </a:t>
            </a:r>
            <a:r>
              <a:rPr lang="cs-CZ" sz="1600" dirty="0" err="1" smtClean="0">
                <a:latin typeface="Comic Sans MS" pitchFamily="66" charset="0"/>
              </a:rPr>
              <a:t>Molenburku</a:t>
            </a:r>
            <a:r>
              <a:rPr lang="cs-CZ" sz="1600" dirty="0" smtClean="0">
                <a:latin typeface="Comic Sans MS" pitchFamily="66" charset="0"/>
              </a:rPr>
              <a:t> náležel židovi Bauerovi. Potom v čísle 34, měl obchod pan Šmehlík, který se do </a:t>
            </a:r>
            <a:r>
              <a:rPr lang="cs-CZ" sz="1600" dirty="0" err="1" smtClean="0">
                <a:latin typeface="Comic Sans MS" pitchFamily="66" charset="0"/>
              </a:rPr>
              <a:t>Molenburka</a:t>
            </a:r>
            <a:r>
              <a:rPr lang="cs-CZ" sz="1600" dirty="0" smtClean="0">
                <a:latin typeface="Comic Sans MS" pitchFamily="66" charset="0"/>
              </a:rPr>
              <a:t> přiženil z </a:t>
            </a:r>
            <a:r>
              <a:rPr lang="cs-CZ" sz="1600" dirty="0" err="1" smtClean="0">
                <a:latin typeface="Comic Sans MS" pitchFamily="66" charset="0"/>
              </a:rPr>
              <a:t>Otinovsi</a:t>
            </a:r>
            <a:r>
              <a:rPr lang="cs-CZ" sz="1600" dirty="0" smtClean="0">
                <a:latin typeface="Comic Sans MS" pitchFamily="66" charset="0"/>
              </a:rPr>
              <a:t>. Krátce zde také působil potravní spolek „U Babušiných“, v létech 1881 až 1882, který neměl dlouhého trvání. Krátce před válkou založil si také obchod v „Chaloupkách“ pan Josef Němec. Ten měl ale omezený sortiment. V čísle 33 obchodoval také pan Kopka, kde se říkávalo =u Hančiných=. Od nich potom odkoupil obchod pan Kala, syn pana Františka Kaly, majitele hostince. Obchod u Kalů, lépe řečeno u „Kupců“, byl již větším obchodem. Obchod převzal p. </a:t>
            </a:r>
            <a:r>
              <a:rPr lang="cs-CZ" sz="1600" dirty="0" err="1" smtClean="0">
                <a:latin typeface="Comic Sans MS" pitchFamily="66" charset="0"/>
              </a:rPr>
              <a:t>Hynšt</a:t>
            </a:r>
            <a:r>
              <a:rPr lang="cs-CZ" sz="1600" dirty="0" smtClean="0">
                <a:latin typeface="Comic Sans MS" pitchFamily="66" charset="0"/>
              </a:rPr>
              <a:t>, na obr. s kolem</a:t>
            </a:r>
            <a:r>
              <a:rPr lang="cs-CZ" sz="1600" dirty="0" smtClean="0">
                <a:latin typeface="Comic Sans MS" pitchFamily="66" charset="0"/>
              </a:rPr>
              <a:t>.                           Vzpomíná A.J.</a:t>
            </a:r>
            <a:endParaRPr lang="cs-CZ" sz="1600" dirty="0">
              <a:latin typeface="Comic Sans MS" pitchFamily="66" charset="0"/>
            </a:endParaRPr>
          </a:p>
        </p:txBody>
      </p:sp>
      <p:pic>
        <p:nvPicPr>
          <p:cNvPr id="34818" name="Picture 2" descr="C:\Users\Jirušek\Desktop\ABC Panorama\Hynšt.jpg"/>
          <p:cNvPicPr>
            <a:picLocks noChangeAspect="1" noChangeArrowheads="1"/>
          </p:cNvPicPr>
          <p:nvPr/>
        </p:nvPicPr>
        <p:blipFill>
          <a:blip r:embed="rId2" cstate="print"/>
          <a:srcRect t="11864"/>
          <a:stretch>
            <a:fillRect/>
          </a:stretch>
        </p:blipFill>
        <p:spPr bwMode="auto">
          <a:xfrm>
            <a:off x="971600" y="0"/>
            <a:ext cx="7367513" cy="438335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rPr>
              <a:t>Slavnostní otevření, zástupci jednoty a předseda MNV Jiří Hudec</a:t>
            </a:r>
            <a:endParaRPr lang="cs-CZ" sz="3200" dirty="0">
              <a:solidFill>
                <a:schemeClr val="tx2">
                  <a:lumMod val="75000"/>
                </a:schemeClr>
              </a:solidFill>
              <a:latin typeface="Algerian" pitchFamily="82" charset="0"/>
            </a:endParaRPr>
          </a:p>
        </p:txBody>
      </p:sp>
      <p:pic>
        <p:nvPicPr>
          <p:cNvPr id="4" name="Obrázek 3" descr="Sam 2.JPG"/>
          <p:cNvPicPr>
            <a:picLocks noChangeAspect="1"/>
          </p:cNvPicPr>
          <p:nvPr/>
        </p:nvPicPr>
        <p:blipFill>
          <a:blip r:embed="rId2" cstate="print"/>
          <a:srcRect t="3801" r="-1548" b="8400"/>
          <a:stretch>
            <a:fillRect/>
          </a:stretch>
        </p:blipFill>
        <p:spPr>
          <a:xfrm>
            <a:off x="0" y="-243408"/>
            <a:ext cx="9144000" cy="602128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s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0013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6021288"/>
            <a:ext cx="8229600" cy="836712"/>
          </a:xfrm>
        </p:spPr>
        <p:txBody>
          <a:bodyPr>
            <a:noAutofit/>
          </a:bodyPr>
          <a:lstStyle/>
          <a:p>
            <a:r>
              <a:rPr lang="cs-CZ" sz="1800" dirty="0" smtClean="0">
                <a:solidFill>
                  <a:schemeClr val="accent1">
                    <a:lumMod val="50000"/>
                  </a:schemeClr>
                </a:solidFill>
                <a:latin typeface="Algerian" pitchFamily="82" charset="0"/>
              </a:rPr>
              <a:t>Zástupce Jednoty jmenuje paní Vlastu Zukalovou vedoucí prodejny</a:t>
            </a:r>
            <a:r>
              <a:rPr lang="cs-CZ" sz="1800" dirty="0" smtClean="0">
                <a:latin typeface="Algerian" pitchFamily="82" charset="0"/>
              </a:rPr>
              <a:t>. </a:t>
            </a:r>
            <a:r>
              <a:rPr lang="cs-CZ" sz="1800" dirty="0" smtClean="0">
                <a:latin typeface="Comic Sans MS" pitchFamily="66" charset="0"/>
              </a:rPr>
              <a:t>Nevím, ale myslím, že Blanička přihlíží</a:t>
            </a:r>
            <a:endParaRPr lang="cs-CZ" sz="1800" dirty="0">
              <a:latin typeface="Comic Sans MS" pitchFamily="66" charset="0"/>
            </a:endParaRPr>
          </a:p>
        </p:txBody>
      </p:sp>
      <p:pic>
        <p:nvPicPr>
          <p:cNvPr id="4" name="Obrázek 3" descr="Sam 3.JPG"/>
          <p:cNvPicPr>
            <a:picLocks noChangeAspect="1"/>
          </p:cNvPicPr>
          <p:nvPr/>
        </p:nvPicPr>
        <p:blipFill>
          <a:blip r:embed="rId2" cstate="print"/>
          <a:srcRect t="13044" b="4291"/>
          <a:stretch>
            <a:fillRect/>
          </a:stretch>
        </p:blipFill>
        <p:spPr>
          <a:xfrm>
            <a:off x="0" y="0"/>
            <a:ext cx="9144000" cy="640871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733256"/>
            <a:ext cx="8733656" cy="1008111"/>
          </a:xfrm>
        </p:spPr>
        <p:txBody>
          <a:bodyPr>
            <a:noAutofit/>
          </a:bodyPr>
          <a:lstStyle/>
          <a:p>
            <a:r>
              <a:rPr lang="cs-CZ" sz="2400" dirty="0" smtClean="0">
                <a:latin typeface="Algerian" pitchFamily="82" charset="0"/>
              </a:rPr>
              <a:t>Vlastička Zukalová je již u poklady a první ve frontě je paní Králová</a:t>
            </a:r>
            <a:endParaRPr lang="cs-CZ" sz="2400" dirty="0">
              <a:latin typeface="Algerian" pitchFamily="82" charset="0"/>
            </a:endParaRPr>
          </a:p>
        </p:txBody>
      </p:sp>
      <p:pic>
        <p:nvPicPr>
          <p:cNvPr id="4" name="Zástupný symbol pro obsah 3" descr="sam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286"/>
          <a:stretch>
            <a:fillRect/>
          </a:stretch>
        </p:blipFill>
        <p:spPr>
          <a:xfrm>
            <a:off x="0" y="0"/>
            <a:ext cx="9144000" cy="6128676"/>
          </a:xfr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5157192"/>
            <a:ext cx="8964488" cy="1700808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Comic Sans MS" pitchFamily="66" charset="0"/>
              </a:rPr>
              <a:t>Měli jsme štěstí na dobré vedoucí i jejich spolupracovnice. Po dlouholeté vedoucí Paní </a:t>
            </a:r>
            <a:r>
              <a:rPr lang="cs-CZ" sz="2000" dirty="0" err="1" smtClean="0">
                <a:latin typeface="Comic Sans MS" pitchFamily="66" charset="0"/>
              </a:rPr>
              <a:t>Škaroupkové</a:t>
            </a:r>
            <a:r>
              <a:rPr lang="cs-CZ" sz="2000" dirty="0" smtClean="0">
                <a:latin typeface="Comic Sans MS" pitchFamily="66" charset="0"/>
              </a:rPr>
              <a:t> převzala vedení paní Jelínková.  Dnes již máme  prodejnu přeplněnou zbožím a stále nové přibývá, prodejna by potřebovala rozšířit. My starší dovedeme ocenit to, že v obci prodejnu máme.</a:t>
            </a:r>
            <a:endParaRPr lang="cs-CZ" sz="2000" dirty="0">
              <a:latin typeface="Comic Sans MS" pitchFamily="66" charset="0"/>
            </a:endParaRPr>
          </a:p>
        </p:txBody>
      </p:sp>
      <p:pic>
        <p:nvPicPr>
          <p:cNvPr id="4" name="Zástupný symbol pro obsah 3" descr="1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t="8682"/>
          <a:stretch>
            <a:fillRect/>
          </a:stretch>
        </p:blipFill>
        <p:spPr>
          <a:xfrm>
            <a:off x="0" y="0"/>
            <a:ext cx="9134475" cy="5301432"/>
          </a:xfr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Jed.jpg"/>
          <p:cNvPicPr>
            <a:picLocks noChangeAspect="1"/>
          </p:cNvPicPr>
          <p:nvPr/>
        </p:nvPicPr>
        <p:blipFill>
          <a:blip r:embed="rId2" cstate="print"/>
          <a:srcRect t="14213" b="9518"/>
          <a:stretch>
            <a:fillRect/>
          </a:stretch>
        </p:blipFill>
        <p:spPr>
          <a:xfrm>
            <a:off x="0" y="0"/>
            <a:ext cx="9144000" cy="371703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150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4043" b="13454"/>
          <a:stretch>
            <a:fillRect/>
          </a:stretch>
        </p:blipFill>
        <p:spPr bwMode="auto">
          <a:xfrm>
            <a:off x="0" y="3717032"/>
            <a:ext cx="925765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571500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lgerian" pitchFamily="82" charset="0"/>
              </a:rPr>
              <a:t>Naše ochotné a usměvavé prodavačky</a:t>
            </a:r>
            <a:endParaRPr lang="cs-CZ" sz="2800" dirty="0">
              <a:solidFill>
                <a:srgbClr val="C00000"/>
              </a:solidFill>
              <a:latin typeface="Algerian" pitchFamily="82" charset="0"/>
            </a:endParaRPr>
          </a:p>
        </p:txBody>
      </p:sp>
      <p:pic>
        <p:nvPicPr>
          <p:cNvPr id="4" name="Obrázek 3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31881" cy="306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brázek 4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0"/>
            <a:ext cx="2180609" cy="306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ázek 5" descr="19.JPG"/>
          <p:cNvPicPr>
            <a:picLocks noChangeAspect="1"/>
          </p:cNvPicPr>
          <p:nvPr/>
        </p:nvPicPr>
        <p:blipFill>
          <a:blip r:embed="rId4" cstate="print"/>
          <a:srcRect l="35816"/>
          <a:stretch>
            <a:fillRect/>
          </a:stretch>
        </p:blipFill>
        <p:spPr>
          <a:xfrm>
            <a:off x="4067944" y="0"/>
            <a:ext cx="2483748" cy="306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brázek 6" descr="3 - kopi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068960"/>
            <a:ext cx="2256872" cy="288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ázek 7" descr="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3068960"/>
            <a:ext cx="1657207" cy="288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Obrázek 8" descr="IMG_9622.JPG"/>
          <p:cNvPicPr>
            <a:picLocks noChangeAspect="1"/>
          </p:cNvPicPr>
          <p:nvPr/>
        </p:nvPicPr>
        <p:blipFill>
          <a:blip r:embed="rId7" cstate="print"/>
          <a:srcRect l="38583" r="6293" b="3274"/>
          <a:stretch>
            <a:fillRect/>
          </a:stretch>
        </p:blipFill>
        <p:spPr>
          <a:xfrm>
            <a:off x="3923928" y="3068960"/>
            <a:ext cx="2188427" cy="288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Obrázek 10" descr="abc.JPG"/>
          <p:cNvPicPr>
            <a:picLocks noChangeAspect="1"/>
          </p:cNvPicPr>
          <p:nvPr/>
        </p:nvPicPr>
        <p:blipFill>
          <a:blip r:embed="rId8" cstate="print"/>
          <a:srcRect l="7374" t="9450" b="3800"/>
          <a:stretch>
            <a:fillRect/>
          </a:stretch>
        </p:blipFill>
        <p:spPr>
          <a:xfrm>
            <a:off x="6156176" y="0"/>
            <a:ext cx="2987824" cy="594928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4867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269</Words>
  <Application>Microsoft Office PowerPoint</Application>
  <PresentationFormat>Předvádění na obrazovce (4:3)</PresentationFormat>
  <Paragraphs>18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Motiv sady Office</vt:lpstr>
      <vt:lpstr>Tak jsme si také za socialismu postavili prodejnu-“Samoobsluhu.“ Již od počátku ji provozovala Jednota a provozuje jí dodnes již ve společnosti COOP. Mnozí z nás jsme stále členy Jednoty a máme zachovány i některé výhody a dividendy.</vt:lpstr>
      <vt:lpstr>Slavnostní otevření, zástupci jednoty a předseda MNV Jiří Hudec</vt:lpstr>
      <vt:lpstr>Snímek 3</vt:lpstr>
      <vt:lpstr>Zástupce Jednoty jmenuje paní Vlastu Zukalovou vedoucí prodejny. Nevím, ale myslím, že Blanička přihlíží</vt:lpstr>
      <vt:lpstr>Vlastička Zukalová je již u poklady a první ve frontě je paní Králová</vt:lpstr>
      <vt:lpstr>Měli jsme štěstí na dobré vedoucí i jejich spolupracovnice. Po dlouholeté vedoucí Paní Škaroupkové převzala vedení paní Jelínková.  Dnes již máme  prodejnu přeplněnou zbožím a stále nové přibývá, prodejna by potřebovala rozšířit. My starší dovedeme ocenit to, že v obci prodejnu máme.</vt:lpstr>
      <vt:lpstr>Snímek 7</vt:lpstr>
      <vt:lpstr>Naše ochotné a usměvavé prodavačky</vt:lpstr>
      <vt:lpstr>Snímek 9</vt:lpstr>
      <vt:lpstr>Snímek 10</vt:lpstr>
      <vt:lpstr>Snímek 11</vt:lpstr>
      <vt:lpstr>Snímek 12</vt:lpstr>
      <vt:lpstr>Snímek 13</vt:lpstr>
      <vt:lpstr>Snímek 14</vt:lpstr>
      <vt:lpstr>Platit budete prosím hotově, nebo kartou???</vt:lpstr>
      <vt:lpstr>Snímek 16</vt:lpstr>
      <vt:lpstr>Snímek 17</vt:lpstr>
      <vt:lpstr>Snímek 18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Jirušek</dc:creator>
  <cp:lastModifiedBy>Jirušek</cp:lastModifiedBy>
  <cp:revision>16</cp:revision>
  <dcterms:created xsi:type="dcterms:W3CDTF">2019-02-17T09:13:29Z</dcterms:created>
  <dcterms:modified xsi:type="dcterms:W3CDTF">2019-02-20T10:43:32Z</dcterms:modified>
</cp:coreProperties>
</file>