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69" r:id="rId3"/>
    <p:sldId id="278" r:id="rId4"/>
    <p:sldId id="277" r:id="rId5"/>
    <p:sldId id="275" r:id="rId6"/>
    <p:sldId id="276" r:id="rId7"/>
    <p:sldId id="274" r:id="rId8"/>
    <p:sldId id="271" r:id="rId9"/>
    <p:sldId id="264" r:id="rId10"/>
    <p:sldId id="279" r:id="rId11"/>
    <p:sldId id="270" r:id="rId12"/>
    <p:sldId id="262" r:id="rId13"/>
    <p:sldId id="285" r:id="rId14"/>
    <p:sldId id="282" r:id="rId15"/>
    <p:sldId id="281" r:id="rId16"/>
    <p:sldId id="266" r:id="rId17"/>
    <p:sldId id="261" r:id="rId18"/>
    <p:sldId id="256" r:id="rId19"/>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979057F8-CD1D-4872-97FF-9145A1FF4CB1}" type="datetimeFigureOut">
              <a:rPr lang="cs-CZ" smtClean="0"/>
              <a:pPr/>
              <a:t>07.05.2018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9BA0ECD-04C7-4863-9C6E-67FF7430F439}" type="slidenum">
              <a:rPr lang="cs-CZ" smtClean="0"/>
              <a:pPr/>
              <a:t>‹#›</a:t>
            </a:fld>
            <a:endParaRPr lang="cs-CZ"/>
          </a:p>
        </p:txBody>
      </p:sp>
    </p:spTree>
  </p:cSld>
  <p:clrMapOvr>
    <a:masterClrMapping/>
  </p:clrMapOvr>
  <p:transition spd="slow" advTm="7000">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79057F8-CD1D-4872-97FF-9145A1FF4CB1}" type="datetimeFigureOut">
              <a:rPr lang="cs-CZ" smtClean="0"/>
              <a:pPr/>
              <a:t>07.05.2018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9BA0ECD-04C7-4863-9C6E-67FF7430F439}" type="slidenum">
              <a:rPr lang="cs-CZ" smtClean="0"/>
              <a:pPr/>
              <a:t>‹#›</a:t>
            </a:fld>
            <a:endParaRPr lang="cs-CZ"/>
          </a:p>
        </p:txBody>
      </p:sp>
    </p:spTree>
  </p:cSld>
  <p:clrMapOvr>
    <a:masterClrMapping/>
  </p:clrMapOvr>
  <p:transition spd="slow" advTm="7000">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79057F8-CD1D-4872-97FF-9145A1FF4CB1}" type="datetimeFigureOut">
              <a:rPr lang="cs-CZ" smtClean="0"/>
              <a:pPr/>
              <a:t>07.05.2018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9BA0ECD-04C7-4863-9C6E-67FF7430F439}" type="slidenum">
              <a:rPr lang="cs-CZ" smtClean="0"/>
              <a:pPr/>
              <a:t>‹#›</a:t>
            </a:fld>
            <a:endParaRPr lang="cs-CZ"/>
          </a:p>
        </p:txBody>
      </p:sp>
    </p:spTree>
  </p:cSld>
  <p:clrMapOvr>
    <a:masterClrMapping/>
  </p:clrMapOvr>
  <p:transition spd="slow" advTm="7000">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79057F8-CD1D-4872-97FF-9145A1FF4CB1}" type="datetimeFigureOut">
              <a:rPr lang="cs-CZ" smtClean="0"/>
              <a:pPr/>
              <a:t>07.05.2018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9BA0ECD-04C7-4863-9C6E-67FF7430F439}" type="slidenum">
              <a:rPr lang="cs-CZ" smtClean="0"/>
              <a:pPr/>
              <a:t>‹#›</a:t>
            </a:fld>
            <a:endParaRPr lang="cs-CZ"/>
          </a:p>
        </p:txBody>
      </p:sp>
    </p:spTree>
  </p:cSld>
  <p:clrMapOvr>
    <a:masterClrMapping/>
  </p:clrMapOvr>
  <p:transition spd="slow" advTm="7000">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979057F8-CD1D-4872-97FF-9145A1FF4CB1}" type="datetimeFigureOut">
              <a:rPr lang="cs-CZ" smtClean="0"/>
              <a:pPr/>
              <a:t>07.05.2018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9BA0ECD-04C7-4863-9C6E-67FF7430F439}" type="slidenum">
              <a:rPr lang="cs-CZ" smtClean="0"/>
              <a:pPr/>
              <a:t>‹#›</a:t>
            </a:fld>
            <a:endParaRPr lang="cs-CZ"/>
          </a:p>
        </p:txBody>
      </p:sp>
    </p:spTree>
  </p:cSld>
  <p:clrMapOvr>
    <a:masterClrMapping/>
  </p:clrMapOvr>
  <p:transition spd="slow" advTm="7000">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79057F8-CD1D-4872-97FF-9145A1FF4CB1}" type="datetimeFigureOut">
              <a:rPr lang="cs-CZ" smtClean="0"/>
              <a:pPr/>
              <a:t>07.05.2018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9BA0ECD-04C7-4863-9C6E-67FF7430F439}" type="slidenum">
              <a:rPr lang="cs-CZ" smtClean="0"/>
              <a:pPr/>
              <a:t>‹#›</a:t>
            </a:fld>
            <a:endParaRPr lang="cs-CZ"/>
          </a:p>
        </p:txBody>
      </p:sp>
    </p:spTree>
  </p:cSld>
  <p:clrMapOvr>
    <a:masterClrMapping/>
  </p:clrMapOvr>
  <p:transition spd="slow" advTm="7000">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79057F8-CD1D-4872-97FF-9145A1FF4CB1}" type="datetimeFigureOut">
              <a:rPr lang="cs-CZ" smtClean="0"/>
              <a:pPr/>
              <a:t>07.05.2018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9BA0ECD-04C7-4863-9C6E-67FF7430F439}" type="slidenum">
              <a:rPr lang="cs-CZ" smtClean="0"/>
              <a:pPr/>
              <a:t>‹#›</a:t>
            </a:fld>
            <a:endParaRPr lang="cs-CZ"/>
          </a:p>
        </p:txBody>
      </p:sp>
    </p:spTree>
  </p:cSld>
  <p:clrMapOvr>
    <a:masterClrMapping/>
  </p:clrMapOvr>
  <p:transition spd="slow" advTm="7000">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979057F8-CD1D-4872-97FF-9145A1FF4CB1}" type="datetimeFigureOut">
              <a:rPr lang="cs-CZ" smtClean="0"/>
              <a:pPr/>
              <a:t>07.05.2018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9BA0ECD-04C7-4863-9C6E-67FF7430F439}" type="slidenum">
              <a:rPr lang="cs-CZ" smtClean="0"/>
              <a:pPr/>
              <a:t>‹#›</a:t>
            </a:fld>
            <a:endParaRPr lang="cs-CZ"/>
          </a:p>
        </p:txBody>
      </p:sp>
    </p:spTree>
  </p:cSld>
  <p:clrMapOvr>
    <a:masterClrMapping/>
  </p:clrMapOvr>
  <p:transition spd="slow" advTm="7000">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79057F8-CD1D-4872-97FF-9145A1FF4CB1}" type="datetimeFigureOut">
              <a:rPr lang="cs-CZ" smtClean="0"/>
              <a:pPr/>
              <a:t>07.05.2018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9BA0ECD-04C7-4863-9C6E-67FF7430F439}" type="slidenum">
              <a:rPr lang="cs-CZ" smtClean="0"/>
              <a:pPr/>
              <a:t>‹#›</a:t>
            </a:fld>
            <a:endParaRPr lang="cs-CZ"/>
          </a:p>
        </p:txBody>
      </p:sp>
    </p:spTree>
  </p:cSld>
  <p:clrMapOvr>
    <a:masterClrMapping/>
  </p:clrMapOvr>
  <p:transition spd="slow" advTm="7000">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79057F8-CD1D-4872-97FF-9145A1FF4CB1}" type="datetimeFigureOut">
              <a:rPr lang="cs-CZ" smtClean="0"/>
              <a:pPr/>
              <a:t>07.05.2018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9BA0ECD-04C7-4863-9C6E-67FF7430F439}" type="slidenum">
              <a:rPr lang="cs-CZ" smtClean="0"/>
              <a:pPr/>
              <a:t>‹#›</a:t>
            </a:fld>
            <a:endParaRPr lang="cs-CZ"/>
          </a:p>
        </p:txBody>
      </p:sp>
    </p:spTree>
  </p:cSld>
  <p:clrMapOvr>
    <a:masterClrMapping/>
  </p:clrMapOvr>
  <p:transition spd="slow" advTm="7000">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79057F8-CD1D-4872-97FF-9145A1FF4CB1}" type="datetimeFigureOut">
              <a:rPr lang="cs-CZ" smtClean="0"/>
              <a:pPr/>
              <a:t>07.05.2018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9BA0ECD-04C7-4863-9C6E-67FF7430F439}" type="slidenum">
              <a:rPr lang="cs-CZ" smtClean="0"/>
              <a:pPr/>
              <a:t>‹#›</a:t>
            </a:fld>
            <a:endParaRPr lang="cs-CZ"/>
          </a:p>
        </p:txBody>
      </p:sp>
    </p:spTree>
  </p:cSld>
  <p:clrMapOvr>
    <a:masterClrMapping/>
  </p:clrMapOvr>
  <p:transition spd="slow" advTm="7000">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9057F8-CD1D-4872-97FF-9145A1FF4CB1}" type="datetimeFigureOut">
              <a:rPr lang="cs-CZ" smtClean="0"/>
              <a:pPr/>
              <a:t>07.05.2018</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BA0ECD-04C7-4863-9C6E-67FF7430F439}"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7000">
    <p:zo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786210"/>
          </a:xfrm>
        </p:spPr>
        <p:txBody>
          <a:bodyPr>
            <a:noAutofit/>
          </a:bodyPr>
          <a:lstStyle/>
          <a:p>
            <a:r>
              <a:rPr lang="cs-CZ" sz="1400" b="1" dirty="0" smtClean="0">
                <a:latin typeface="Comic Sans MS" pitchFamily="66" charset="0"/>
              </a:rPr>
              <a:t>Jak žiji v mé nemoci a stáří????, </a:t>
            </a:r>
            <a:r>
              <a:rPr lang="cs-CZ" sz="1400" dirty="0" smtClean="0">
                <a:latin typeface="Comic Sans MS" pitchFamily="66" charset="0"/>
              </a:rPr>
              <a:t/>
            </a:r>
            <a:br>
              <a:rPr lang="cs-CZ" sz="1400" dirty="0" smtClean="0">
                <a:latin typeface="Comic Sans MS" pitchFamily="66" charset="0"/>
              </a:rPr>
            </a:br>
            <a:r>
              <a:rPr lang="cs-CZ" sz="1400" dirty="0" smtClean="0">
                <a:latin typeface="Comic Sans MS" pitchFamily="66" charset="0"/>
              </a:rPr>
              <a:t>těžko</a:t>
            </a:r>
            <a:r>
              <a:rPr lang="cs-CZ" sz="1400" dirty="0" smtClean="0">
                <a:latin typeface="Comic Sans MS" pitchFamily="66" charset="0"/>
              </a:rPr>
              <a:t>, ale musím něco dělat. Se stářím se spojuje nemoc, bezmocnost, smutek, to vše se se mnou také spojuje, ale přitom, tomu nemohu podléhat. Musím si pomáhat sám. Nechtěl jsem již ani psát, ale zase vzpomínám a se vzpomínkami se chci s kamarády podělit. Tak se podívejte na moje aktivity v mé nemohoucnosti.</a:t>
            </a:r>
            <a:br>
              <a:rPr lang="cs-CZ" sz="1400" dirty="0" smtClean="0">
                <a:latin typeface="Comic Sans MS" pitchFamily="66" charset="0"/>
              </a:rPr>
            </a:br>
            <a:r>
              <a:rPr lang="cs-CZ" sz="1400" dirty="0" smtClean="0">
                <a:latin typeface="Comic Sans MS" pitchFamily="66" charset="0"/>
              </a:rPr>
              <a:t>Já dělám rád, nyní jen to co můžu.  Většinou nemůžu, potom přeci můžu a na  procházce si hůlečkou pomůžu.</a:t>
            </a:r>
            <a:br>
              <a:rPr lang="cs-CZ" sz="1400" dirty="0" smtClean="0">
                <a:latin typeface="Comic Sans MS" pitchFamily="66" charset="0"/>
              </a:rPr>
            </a:br>
            <a:endParaRPr lang="cs-CZ" sz="1400" dirty="0">
              <a:latin typeface="Comic Sans MS" pitchFamily="66" charset="0"/>
            </a:endParaRPr>
          </a:p>
        </p:txBody>
      </p:sp>
      <p:sp>
        <p:nvSpPr>
          <p:cNvPr id="3" name="Zástupný symbol pro obsah 2"/>
          <p:cNvSpPr>
            <a:spLocks noGrp="1"/>
          </p:cNvSpPr>
          <p:nvPr>
            <p:ph idx="1"/>
          </p:nvPr>
        </p:nvSpPr>
        <p:spPr>
          <a:xfrm>
            <a:off x="1907704" y="1988840"/>
            <a:ext cx="5410944" cy="4464496"/>
          </a:xfrm>
        </p:spPr>
        <p:txBody>
          <a:bodyPr>
            <a:noAutofit/>
          </a:bodyPr>
          <a:lstStyle/>
          <a:p>
            <a:pPr algn="ctr">
              <a:buNone/>
            </a:pPr>
            <a:r>
              <a:rPr lang="cs-CZ" sz="1400" b="1" dirty="0" smtClean="0">
                <a:latin typeface="Lucida Calligraphy" pitchFamily="66" charset="0"/>
              </a:rPr>
              <a:t>Důchodci to těžké mají,</a:t>
            </a:r>
            <a:br>
              <a:rPr lang="cs-CZ" sz="1400" b="1" dirty="0" smtClean="0">
                <a:latin typeface="Lucida Calligraphy" pitchFamily="66" charset="0"/>
              </a:rPr>
            </a:br>
            <a:r>
              <a:rPr lang="cs-CZ" sz="1400" b="1" dirty="0" smtClean="0">
                <a:latin typeface="Lucida Calligraphy" pitchFamily="66" charset="0"/>
              </a:rPr>
              <a:t>jen na sebe spoléhají,</a:t>
            </a:r>
            <a:br>
              <a:rPr lang="cs-CZ" sz="1400" b="1" dirty="0" smtClean="0">
                <a:latin typeface="Lucida Calligraphy" pitchFamily="66" charset="0"/>
              </a:rPr>
            </a:br>
            <a:r>
              <a:rPr lang="cs-CZ" sz="1400" b="1" dirty="0" smtClean="0">
                <a:latin typeface="Lucida Calligraphy" pitchFamily="66" charset="0"/>
              </a:rPr>
              <a:t>když jim zdraví dovolí,</a:t>
            </a:r>
            <a:br>
              <a:rPr lang="cs-CZ" sz="1400" b="1" dirty="0" smtClean="0">
                <a:latin typeface="Lucida Calligraphy" pitchFamily="66" charset="0"/>
              </a:rPr>
            </a:br>
            <a:r>
              <a:rPr lang="cs-CZ" sz="1400" b="1" dirty="0" smtClean="0">
                <a:latin typeface="Lucida Calligraphy" pitchFamily="66" charset="0"/>
              </a:rPr>
              <a:t>pak to ještě ustojí.</a:t>
            </a:r>
            <a:br>
              <a:rPr lang="cs-CZ" sz="1400" b="1" dirty="0" smtClean="0">
                <a:latin typeface="Lucida Calligraphy" pitchFamily="66" charset="0"/>
              </a:rPr>
            </a:br>
            <a:endParaRPr lang="cs-CZ" sz="1400" dirty="0" smtClean="0">
              <a:latin typeface="Lucida Calligraphy" pitchFamily="66" charset="0"/>
            </a:endParaRPr>
          </a:p>
          <a:p>
            <a:pPr algn="ctr">
              <a:buNone/>
            </a:pPr>
            <a:r>
              <a:rPr lang="cs-CZ" sz="1400" b="1" dirty="0" smtClean="0">
                <a:latin typeface="Lucida Calligraphy" pitchFamily="66" charset="0"/>
              </a:rPr>
              <a:t>    Když </a:t>
            </a:r>
            <a:r>
              <a:rPr lang="cs-CZ" sz="1400" b="1" dirty="0" smtClean="0">
                <a:latin typeface="Lucida Calligraphy" pitchFamily="66" charset="0"/>
              </a:rPr>
              <a:t>však nemoc objeví se,</a:t>
            </a:r>
            <a:endParaRPr lang="cs-CZ" sz="1400" dirty="0" smtClean="0">
              <a:latin typeface="Lucida Calligraphy" pitchFamily="66" charset="0"/>
            </a:endParaRPr>
          </a:p>
          <a:p>
            <a:pPr algn="ctr">
              <a:buNone/>
            </a:pPr>
            <a:r>
              <a:rPr lang="cs-CZ" sz="1400" b="1" dirty="0" smtClean="0">
                <a:latin typeface="Lucida Calligraphy" pitchFamily="66" charset="0"/>
              </a:rPr>
              <a:t>potom lidé nedivte se,</a:t>
            </a:r>
            <a:br>
              <a:rPr lang="cs-CZ" sz="1400" b="1" dirty="0" smtClean="0">
                <a:latin typeface="Lucida Calligraphy" pitchFamily="66" charset="0"/>
              </a:rPr>
            </a:br>
            <a:r>
              <a:rPr lang="cs-CZ" sz="1400" b="1" dirty="0" smtClean="0">
                <a:latin typeface="Lucida Calligraphy" pitchFamily="66" charset="0"/>
              </a:rPr>
              <a:t>peněženka mnohdy prázdná,</a:t>
            </a:r>
            <a:br>
              <a:rPr lang="cs-CZ" sz="1400" b="1" dirty="0" smtClean="0">
                <a:latin typeface="Lucida Calligraphy" pitchFamily="66" charset="0"/>
              </a:rPr>
            </a:br>
            <a:r>
              <a:rPr lang="cs-CZ" sz="1400" b="1" dirty="0" smtClean="0">
                <a:latin typeface="Lucida Calligraphy" pitchFamily="66" charset="0"/>
              </a:rPr>
              <a:t>hodně často, pomoc žádná.</a:t>
            </a:r>
            <a:endParaRPr lang="cs-CZ" sz="1400" dirty="0" smtClean="0">
              <a:latin typeface="Lucida Calligraphy" pitchFamily="66" charset="0"/>
            </a:endParaRPr>
          </a:p>
          <a:p>
            <a:pPr algn="ctr">
              <a:buNone/>
            </a:pPr>
            <a:endParaRPr lang="cs-CZ" sz="1400" b="1" dirty="0" smtClean="0">
              <a:latin typeface="Lucida Calligraphy" pitchFamily="66" charset="0"/>
            </a:endParaRPr>
          </a:p>
          <a:p>
            <a:pPr algn="ctr">
              <a:buNone/>
            </a:pPr>
            <a:r>
              <a:rPr lang="cs-CZ" sz="1400" b="1" dirty="0" smtClean="0">
                <a:latin typeface="Lucida Calligraphy" pitchFamily="66" charset="0"/>
              </a:rPr>
              <a:t>Důchodců </a:t>
            </a:r>
            <a:r>
              <a:rPr lang="cs-CZ" sz="1400" b="1" dirty="0" smtClean="0">
                <a:latin typeface="Lucida Calligraphy" pitchFamily="66" charset="0"/>
              </a:rPr>
              <a:t>je u nás moc,</a:t>
            </a:r>
            <a:br>
              <a:rPr lang="cs-CZ" sz="1400" b="1" dirty="0" smtClean="0">
                <a:latin typeface="Lucida Calligraphy" pitchFamily="66" charset="0"/>
              </a:rPr>
            </a:br>
            <a:r>
              <a:rPr lang="cs-CZ" sz="1400" b="1" dirty="0" smtClean="0">
                <a:latin typeface="Lucida Calligraphy" pitchFamily="66" charset="0"/>
              </a:rPr>
              <a:t>každý z nás to tu vidí,</a:t>
            </a:r>
            <a:br>
              <a:rPr lang="cs-CZ" sz="1400" b="1" dirty="0" smtClean="0">
                <a:latin typeface="Lucida Calligraphy" pitchFamily="66" charset="0"/>
              </a:rPr>
            </a:br>
            <a:r>
              <a:rPr lang="cs-CZ" sz="1400" b="1" dirty="0" smtClean="0">
                <a:latin typeface="Lucida Calligraphy" pitchFamily="66" charset="0"/>
              </a:rPr>
              <a:t>kdyby se jim přidalo,</a:t>
            </a:r>
            <a:br>
              <a:rPr lang="cs-CZ" sz="1400" b="1" dirty="0" smtClean="0">
                <a:latin typeface="Lucida Calligraphy" pitchFamily="66" charset="0"/>
              </a:rPr>
            </a:br>
            <a:r>
              <a:rPr lang="cs-CZ" sz="1400" b="1" dirty="0" smtClean="0">
                <a:latin typeface="Lucida Calligraphy" pitchFamily="66" charset="0"/>
              </a:rPr>
              <a:t>jenom posměch sklidí.</a:t>
            </a:r>
            <a:br>
              <a:rPr lang="cs-CZ" sz="1400" b="1" dirty="0" smtClean="0">
                <a:latin typeface="Lucida Calligraphy" pitchFamily="66" charset="0"/>
              </a:rPr>
            </a:br>
            <a:r>
              <a:rPr lang="cs-CZ" sz="1400" b="1" dirty="0" smtClean="0">
                <a:latin typeface="Lucida Calligraphy" pitchFamily="66" charset="0"/>
              </a:rPr>
              <a:t/>
            </a:r>
            <a:br>
              <a:rPr lang="cs-CZ" sz="1400" b="1" dirty="0" smtClean="0">
                <a:latin typeface="Lucida Calligraphy" pitchFamily="66" charset="0"/>
              </a:rPr>
            </a:br>
            <a:r>
              <a:rPr lang="cs-CZ" sz="1400" b="1" dirty="0" smtClean="0">
                <a:latin typeface="Lucida Calligraphy" pitchFamily="66" charset="0"/>
              </a:rPr>
              <a:t>Přidávat jim netřeba,</a:t>
            </a:r>
            <a:br>
              <a:rPr lang="cs-CZ" sz="1400" b="1" dirty="0" smtClean="0">
                <a:latin typeface="Lucida Calligraphy" pitchFamily="66" charset="0"/>
              </a:rPr>
            </a:br>
            <a:r>
              <a:rPr lang="cs-CZ" sz="1400" b="1" dirty="0" smtClean="0">
                <a:latin typeface="Lucida Calligraphy" pitchFamily="66" charset="0"/>
              </a:rPr>
              <a:t>stačí jim přeci to málo,</a:t>
            </a:r>
            <a:br>
              <a:rPr lang="cs-CZ" sz="1400" b="1" dirty="0" smtClean="0">
                <a:latin typeface="Lucida Calligraphy" pitchFamily="66" charset="0"/>
              </a:rPr>
            </a:br>
            <a:r>
              <a:rPr lang="cs-CZ" sz="1400" b="1" dirty="0" smtClean="0">
                <a:latin typeface="Lucida Calligraphy" pitchFamily="66" charset="0"/>
              </a:rPr>
              <a:t>hlavně </a:t>
            </a:r>
            <a:r>
              <a:rPr lang="cs-CZ" sz="1400" b="1" dirty="0" smtClean="0">
                <a:latin typeface="Lucida Calligraphy" pitchFamily="66" charset="0"/>
              </a:rPr>
              <a:t>oni, </a:t>
            </a:r>
            <a:r>
              <a:rPr lang="cs-CZ" sz="1400" b="1" dirty="0" smtClean="0">
                <a:latin typeface="Lucida Calligraphy" pitchFamily="66" charset="0"/>
              </a:rPr>
              <a:t>páni nahoře,</a:t>
            </a:r>
            <a:br>
              <a:rPr lang="cs-CZ" sz="1400" b="1" dirty="0" smtClean="0">
                <a:latin typeface="Lucida Calligraphy" pitchFamily="66" charset="0"/>
              </a:rPr>
            </a:br>
            <a:r>
              <a:rPr lang="cs-CZ" sz="1400" b="1" dirty="0" smtClean="0">
                <a:latin typeface="Lucida Calligraphy" pitchFamily="66" charset="0"/>
              </a:rPr>
              <a:t>když ti mají hodně přidáno.</a:t>
            </a:r>
            <a:br>
              <a:rPr lang="cs-CZ" sz="1400" b="1" dirty="0" smtClean="0">
                <a:latin typeface="Lucida Calligraphy" pitchFamily="66" charset="0"/>
              </a:rPr>
            </a:br>
            <a:endParaRPr lang="cs-CZ" sz="1400" dirty="0">
              <a:latin typeface="Lucida Calligraphy" pitchFamily="66" charset="0"/>
            </a:endParaRPr>
          </a:p>
        </p:txBody>
      </p:sp>
      <p:pic>
        <p:nvPicPr>
          <p:cNvPr id="1026" name="Picture 2" descr="C:\Users\Jirušek\Desktop\Jaro 18\grandparents-2807673__340.jpg"/>
          <p:cNvPicPr>
            <a:picLocks noChangeAspect="1" noChangeArrowheads="1"/>
          </p:cNvPicPr>
          <p:nvPr/>
        </p:nvPicPr>
        <p:blipFill>
          <a:blip r:embed="rId2" cstate="print"/>
          <a:srcRect l="25654" r="15342"/>
          <a:stretch>
            <a:fillRect/>
          </a:stretch>
        </p:blipFill>
        <p:spPr bwMode="auto">
          <a:xfrm>
            <a:off x="539552" y="1916832"/>
            <a:ext cx="2675374" cy="3024336"/>
          </a:xfrm>
          <a:prstGeom prst="rect">
            <a:avLst/>
          </a:prstGeom>
          <a:noFill/>
          <a:effectLst>
            <a:softEdge rad="635000"/>
          </a:effectLst>
        </p:spPr>
      </p:pic>
      <p:pic>
        <p:nvPicPr>
          <p:cNvPr id="8" name="Picture 4" descr="C:\Users\Jirušek\Desktop\Jaro 18\40 - kopie.jpg"/>
          <p:cNvPicPr>
            <a:picLocks noChangeAspect="1" noChangeArrowheads="1"/>
          </p:cNvPicPr>
          <p:nvPr/>
        </p:nvPicPr>
        <p:blipFill>
          <a:blip r:embed="rId3" cstate="print"/>
          <a:srcRect/>
          <a:stretch>
            <a:fillRect/>
          </a:stretch>
        </p:blipFill>
        <p:spPr bwMode="auto">
          <a:xfrm>
            <a:off x="6372200" y="2060848"/>
            <a:ext cx="2160240" cy="4219500"/>
          </a:xfrm>
          <a:prstGeom prst="rect">
            <a:avLst/>
          </a:prstGeom>
          <a:noFill/>
          <a:effectLst>
            <a:softEdge rad="635000"/>
          </a:effectLst>
        </p:spPr>
      </p:pic>
    </p:spTree>
  </p:cSld>
  <p:clrMapOvr>
    <a:masterClrMapping/>
  </p:clrMapOvr>
  <p:transition spd="slow" advTm="16000">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5517232"/>
            <a:ext cx="8784976" cy="1340768"/>
          </a:xfrm>
        </p:spPr>
        <p:txBody>
          <a:bodyPr>
            <a:normAutofit/>
          </a:bodyPr>
          <a:lstStyle/>
          <a:p>
            <a:r>
              <a:rPr lang="cs-CZ" sz="2000" dirty="0" smtClean="0">
                <a:latin typeface="Algerian" pitchFamily="82" charset="0"/>
              </a:rPr>
              <a:t>Natě brambor již mají výšku více jak půl metru a stále rostou. Je tam na ně moc teplo. Ale za měsíc budou strašně dobré, třeba jen s mlékem, máslem, cibulkou a libečkem.</a:t>
            </a:r>
            <a:endParaRPr lang="cs-CZ" sz="2000" dirty="0">
              <a:latin typeface="Algerian" pitchFamily="82" charset="0"/>
            </a:endParaRPr>
          </a:p>
        </p:txBody>
      </p:sp>
      <p:pic>
        <p:nvPicPr>
          <p:cNvPr id="4" name="Obrázek 3" descr="8 - kopie (2).JPG"/>
          <p:cNvPicPr>
            <a:picLocks noChangeAspect="1"/>
          </p:cNvPicPr>
          <p:nvPr/>
        </p:nvPicPr>
        <p:blipFill>
          <a:blip r:embed="rId2" cstate="screen"/>
          <a:srcRect/>
          <a:stretch>
            <a:fillRect/>
          </a:stretch>
        </p:blipFill>
        <p:spPr>
          <a:xfrm>
            <a:off x="0" y="0"/>
            <a:ext cx="9144000" cy="5589240"/>
          </a:xfrm>
          <a:prstGeom prst="rect">
            <a:avLst/>
          </a:prstGeom>
          <a:effectLst>
            <a:softEdge rad="317500"/>
          </a:effectLst>
        </p:spPr>
      </p:pic>
    </p:spTree>
  </p:cSld>
  <p:clrMapOvr>
    <a:masterClrMapping/>
  </p:clrMapOvr>
  <p:transition spd="slow" advTm="7000">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5877272"/>
            <a:ext cx="8229600" cy="980728"/>
          </a:xfrm>
        </p:spPr>
        <p:txBody>
          <a:bodyPr>
            <a:normAutofit/>
          </a:bodyPr>
          <a:lstStyle/>
          <a:p>
            <a:r>
              <a:rPr lang="cs-CZ" sz="2400" dirty="0" smtClean="0">
                <a:latin typeface="Algerian" pitchFamily="82" charset="0"/>
              </a:rPr>
              <a:t>Hedvička si také ráda ve skleníku posedí.</a:t>
            </a:r>
            <a:endParaRPr lang="cs-CZ" sz="2400" dirty="0">
              <a:latin typeface="Algerian" pitchFamily="82" charset="0"/>
            </a:endParaRPr>
          </a:p>
        </p:txBody>
      </p:sp>
      <p:sp>
        <p:nvSpPr>
          <p:cNvPr id="3" name="Zástupný symbol pro obsah 2"/>
          <p:cNvSpPr>
            <a:spLocks noGrp="1"/>
          </p:cNvSpPr>
          <p:nvPr>
            <p:ph idx="1"/>
          </p:nvPr>
        </p:nvSpPr>
        <p:spPr/>
        <p:txBody>
          <a:bodyPr/>
          <a:lstStyle/>
          <a:p>
            <a:endParaRPr lang="cs-CZ"/>
          </a:p>
        </p:txBody>
      </p:sp>
      <p:pic>
        <p:nvPicPr>
          <p:cNvPr id="4" name="Obrázek 3" descr="19.JPG"/>
          <p:cNvPicPr>
            <a:picLocks noChangeAspect="1"/>
          </p:cNvPicPr>
          <p:nvPr/>
        </p:nvPicPr>
        <p:blipFill>
          <a:blip r:embed="rId2" cstate="screen"/>
          <a:srcRect/>
          <a:stretch>
            <a:fillRect/>
          </a:stretch>
        </p:blipFill>
        <p:spPr>
          <a:xfrm>
            <a:off x="251520" y="188640"/>
            <a:ext cx="8676640" cy="5949280"/>
          </a:xfrm>
          <a:prstGeom prst="rect">
            <a:avLst/>
          </a:prstGeom>
          <a:effectLst>
            <a:softEdge rad="317500"/>
          </a:effectLst>
        </p:spPr>
      </p:pic>
    </p:spTree>
  </p:cSld>
  <p:clrMapOvr>
    <a:masterClrMapping/>
  </p:clrMapOvr>
  <p:transition spd="slow" advTm="7000">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0" y="0"/>
            <a:ext cx="4572000" cy="2780928"/>
          </a:xfrm>
        </p:spPr>
        <p:txBody>
          <a:bodyPr>
            <a:normAutofit/>
          </a:bodyPr>
          <a:lstStyle/>
          <a:p>
            <a:r>
              <a:rPr lang="cs-CZ" sz="1800" dirty="0" smtClean="0">
                <a:latin typeface="Comic Sans MS" pitchFamily="66" charset="0"/>
              </a:rPr>
              <a:t>Potom zamířím na prohlídku zahrady. Nejdříve k meruňce, </a:t>
            </a:r>
            <a:r>
              <a:rPr lang="cs-CZ" sz="1800" dirty="0" smtClean="0">
                <a:latin typeface="Comic Sans MS" pitchFamily="66" charset="0"/>
              </a:rPr>
              <a:t>u které na </a:t>
            </a:r>
            <a:r>
              <a:rPr lang="cs-CZ" sz="1800" dirty="0" smtClean="0">
                <a:latin typeface="Comic Sans MS" pitchFamily="66" charset="0"/>
              </a:rPr>
              <a:t>jaře </a:t>
            </a:r>
            <a:r>
              <a:rPr lang="cs-CZ" sz="1800" dirty="0" smtClean="0">
                <a:latin typeface="Comic Sans MS" pitchFamily="66" charset="0"/>
              </a:rPr>
              <a:t>jsem musel vyříznout celý vnitřek, protože mi vymrzl. Já jsem se těšil, že budu mít konečně velkou úrodu. Přesto, že se mi koruna výrazně zmenšila, i tak se těším pěkné úrodě. Podívejte se sami, jak mi pěkně rostou plody. Den ode dne se zvětšují.</a:t>
            </a:r>
            <a:endParaRPr lang="cs-CZ" sz="1800" dirty="0">
              <a:latin typeface="Comic Sans MS" pitchFamily="66" charset="0"/>
            </a:endParaRPr>
          </a:p>
        </p:txBody>
      </p:sp>
      <p:pic>
        <p:nvPicPr>
          <p:cNvPr id="5" name="Obrázek 4" descr="1 - kopie (3) - kopie - kopie.JPG"/>
          <p:cNvPicPr>
            <a:picLocks noChangeAspect="1"/>
          </p:cNvPicPr>
          <p:nvPr/>
        </p:nvPicPr>
        <p:blipFill>
          <a:blip r:embed="rId2" cstate="screen"/>
          <a:stretch>
            <a:fillRect/>
          </a:stretch>
        </p:blipFill>
        <p:spPr>
          <a:xfrm>
            <a:off x="0" y="0"/>
            <a:ext cx="4596945" cy="6858000"/>
          </a:xfrm>
          <a:prstGeom prst="rect">
            <a:avLst/>
          </a:prstGeom>
          <a:effectLst>
            <a:softEdge rad="317500"/>
          </a:effectLst>
        </p:spPr>
      </p:pic>
      <p:pic>
        <p:nvPicPr>
          <p:cNvPr id="7" name="Zástupný symbol pro obsah 4" descr="4 - kopie - kopie (2).JPG"/>
          <p:cNvPicPr>
            <a:picLocks noGrp="1" noChangeAspect="1"/>
          </p:cNvPicPr>
          <p:nvPr>
            <p:ph idx="1"/>
          </p:nvPr>
        </p:nvPicPr>
        <p:blipFill>
          <a:blip r:embed="rId3" cstate="screen"/>
          <a:srcRect/>
          <a:stretch>
            <a:fillRect/>
          </a:stretch>
        </p:blipFill>
        <p:spPr>
          <a:xfrm>
            <a:off x="5220072" y="2609528"/>
            <a:ext cx="3528392" cy="4248472"/>
          </a:xfrm>
          <a:prstGeom prst="rect">
            <a:avLst/>
          </a:prstGeom>
          <a:effectLst>
            <a:softEdge rad="317500"/>
          </a:effectLst>
        </p:spPr>
      </p:pic>
    </p:spTree>
  </p:cSld>
  <p:clrMapOvr>
    <a:masterClrMapping/>
  </p:clrMapOvr>
  <p:transition spd="slow" advTm="7000">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descr="2 - kopie (3) - kopie - kopie.JPG"/>
          <p:cNvPicPr>
            <a:picLocks noChangeAspect="1"/>
          </p:cNvPicPr>
          <p:nvPr/>
        </p:nvPicPr>
        <p:blipFill>
          <a:blip r:embed="rId2" cstate="screen"/>
          <a:stretch>
            <a:fillRect/>
          </a:stretch>
        </p:blipFill>
        <p:spPr>
          <a:xfrm>
            <a:off x="51557" y="0"/>
            <a:ext cx="9092443" cy="6858000"/>
          </a:xfrm>
          <a:prstGeom prst="rect">
            <a:avLst/>
          </a:prstGeom>
          <a:effectLst>
            <a:softEdge rad="317500"/>
          </a:effectLst>
        </p:spPr>
      </p:pic>
    </p:spTree>
  </p:cSld>
  <p:clrMapOvr>
    <a:masterClrMapping/>
  </p:clrMapOvr>
  <p:transition spd="slow" advTm="7000">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301208"/>
            <a:ext cx="9144000" cy="1556792"/>
          </a:xfrm>
        </p:spPr>
        <p:txBody>
          <a:bodyPr>
            <a:normAutofit/>
          </a:bodyPr>
          <a:lstStyle/>
          <a:p>
            <a:r>
              <a:rPr lang="cs-CZ" sz="2000" dirty="0" smtClean="0">
                <a:latin typeface="Algerian" pitchFamily="82" charset="0"/>
              </a:rPr>
              <a:t>Pokračuji ke třešničce, je to vlastně již stará třešeň, kterou mi zasadil ještě tatínek. Vypadá to na velikou úrodu. Rád bych se jí dožil. Holinek každý den přibývá.</a:t>
            </a:r>
            <a:endParaRPr lang="cs-CZ" sz="2000" dirty="0">
              <a:latin typeface="Algerian" pitchFamily="82" charset="0"/>
            </a:endParaRPr>
          </a:p>
        </p:txBody>
      </p:sp>
      <p:pic>
        <p:nvPicPr>
          <p:cNvPr id="4" name="Obrázek 3" descr="5 - kopie - kopie (2).JPG"/>
          <p:cNvPicPr>
            <a:picLocks noChangeAspect="1"/>
          </p:cNvPicPr>
          <p:nvPr/>
        </p:nvPicPr>
        <p:blipFill>
          <a:blip r:embed="rId2" cstate="screen"/>
          <a:srcRect/>
          <a:stretch>
            <a:fillRect/>
          </a:stretch>
        </p:blipFill>
        <p:spPr>
          <a:xfrm>
            <a:off x="0" y="0"/>
            <a:ext cx="9144000" cy="5589240"/>
          </a:xfrm>
          <a:prstGeom prst="rect">
            <a:avLst/>
          </a:prstGeom>
          <a:effectLst>
            <a:softEdge rad="317500"/>
          </a:effectLst>
        </p:spPr>
      </p:pic>
    </p:spTree>
  </p:cSld>
  <p:clrMapOvr>
    <a:masterClrMapping/>
  </p:clrMapOvr>
  <p:transition spd="slow" advTm="7000">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descr="6 - kopie - kopie (2).JPG"/>
          <p:cNvPicPr>
            <a:picLocks noChangeAspect="1"/>
          </p:cNvPicPr>
          <p:nvPr/>
        </p:nvPicPr>
        <p:blipFill>
          <a:blip r:embed="rId2" cstate="screen"/>
          <a:stretch>
            <a:fillRect/>
          </a:stretch>
        </p:blipFill>
        <p:spPr>
          <a:xfrm>
            <a:off x="0" y="0"/>
            <a:ext cx="9144000" cy="6858000"/>
          </a:xfrm>
          <a:prstGeom prst="rect">
            <a:avLst/>
          </a:prstGeom>
          <a:effectLst>
            <a:softEdge rad="317500"/>
          </a:effectLst>
        </p:spPr>
      </p:pic>
    </p:spTree>
  </p:cSld>
  <p:clrMapOvr>
    <a:masterClrMapping/>
  </p:clrMapOvr>
  <p:transition spd="slow" advTm="7000">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45224"/>
            <a:ext cx="9144000" cy="1412776"/>
          </a:xfrm>
        </p:spPr>
        <p:txBody>
          <a:bodyPr>
            <a:normAutofit/>
          </a:bodyPr>
          <a:lstStyle/>
          <a:p>
            <a:r>
              <a:rPr lang="cs-CZ" sz="2400" dirty="0" smtClean="0">
                <a:latin typeface="Algerian" pitchFamily="82" charset="0"/>
              </a:rPr>
              <a:t>Jabloň ještě krásně kvete, ale úroda také vypadá velmi slibně</a:t>
            </a:r>
            <a:r>
              <a:rPr lang="cs-CZ" sz="2400" dirty="0" smtClean="0">
                <a:latin typeface="Algerian" pitchFamily="82" charset="0"/>
              </a:rPr>
              <a:t>. Švestky se také snaží mi </a:t>
            </a:r>
            <a:r>
              <a:rPr lang="cs-CZ" sz="2400" dirty="0" err="1" smtClean="0">
                <a:latin typeface="Algerian" pitchFamily="82" charset="0"/>
              </a:rPr>
              <a:t>dorou</a:t>
            </a:r>
            <a:r>
              <a:rPr lang="cs-CZ" sz="2400" dirty="0" smtClean="0">
                <a:latin typeface="Algerian" pitchFamily="82" charset="0"/>
              </a:rPr>
              <a:t> úrodu dát. </a:t>
            </a:r>
            <a:endParaRPr lang="cs-CZ" sz="2400" dirty="0">
              <a:latin typeface="Algerian" pitchFamily="82" charset="0"/>
            </a:endParaRPr>
          </a:p>
        </p:txBody>
      </p:sp>
      <p:pic>
        <p:nvPicPr>
          <p:cNvPr id="4" name="Obrázek 3" descr="22.JPG"/>
          <p:cNvPicPr>
            <a:picLocks noChangeAspect="1"/>
          </p:cNvPicPr>
          <p:nvPr/>
        </p:nvPicPr>
        <p:blipFill>
          <a:blip r:embed="rId2" cstate="screen"/>
          <a:srcRect/>
          <a:stretch>
            <a:fillRect/>
          </a:stretch>
        </p:blipFill>
        <p:spPr>
          <a:xfrm>
            <a:off x="0" y="0"/>
            <a:ext cx="9144000" cy="5716016"/>
          </a:xfrm>
          <a:prstGeom prst="rect">
            <a:avLst/>
          </a:prstGeom>
          <a:effectLst>
            <a:softEdge rad="317500"/>
          </a:effectLst>
        </p:spPr>
      </p:pic>
    </p:spTree>
  </p:cSld>
  <p:clrMapOvr>
    <a:masterClrMapping/>
  </p:clrMapOvr>
  <p:transition spd="slow" advTm="7000">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5157192"/>
            <a:ext cx="8517632" cy="1700808"/>
          </a:xfrm>
        </p:spPr>
        <p:txBody>
          <a:bodyPr>
            <a:normAutofit fontScale="90000"/>
          </a:bodyPr>
          <a:lstStyle/>
          <a:p>
            <a:r>
              <a:rPr lang="cs-CZ" sz="2400" dirty="0" smtClean="0">
                <a:latin typeface="Algerian" pitchFamily="82" charset="0"/>
              </a:rPr>
              <a:t>Rád si také něco dobrého uvařím. Využívám toho, co si vypěstuji. Moje omáčky, polévky, smažený a zapečený květák, to je pochoutka.  Moje </a:t>
            </a:r>
            <a:r>
              <a:rPr lang="cs-CZ" sz="2400" dirty="0" smtClean="0">
                <a:latin typeface="Algerian" pitchFamily="82" charset="0"/>
              </a:rPr>
              <a:t>buchty, ty nemají konkurenci </a:t>
            </a:r>
            <a:r>
              <a:rPr lang="cs-CZ" sz="2400" dirty="0" smtClean="0">
                <a:latin typeface="Algerian" pitchFamily="82" charset="0"/>
              </a:rPr>
              <a:t>jsou neuvěřitelně dobré.    Antonín.</a:t>
            </a:r>
            <a:endParaRPr lang="cs-CZ" sz="2400" dirty="0">
              <a:latin typeface="Algerian" pitchFamily="82" charset="0"/>
            </a:endParaRPr>
          </a:p>
        </p:txBody>
      </p:sp>
      <p:pic>
        <p:nvPicPr>
          <p:cNvPr id="4" name="Obrázek 3" descr="1.8. a.JPG"/>
          <p:cNvPicPr>
            <a:picLocks noChangeAspect="1"/>
          </p:cNvPicPr>
          <p:nvPr/>
        </p:nvPicPr>
        <p:blipFill>
          <a:blip r:embed="rId2" cstate="screen"/>
          <a:srcRect/>
          <a:stretch>
            <a:fillRect/>
          </a:stretch>
        </p:blipFill>
        <p:spPr>
          <a:xfrm>
            <a:off x="3851920" y="0"/>
            <a:ext cx="5209259" cy="5373216"/>
          </a:xfrm>
          <a:prstGeom prst="rect">
            <a:avLst/>
          </a:prstGeom>
          <a:effectLst>
            <a:softEdge rad="317500"/>
          </a:effectLst>
        </p:spPr>
      </p:pic>
      <p:pic>
        <p:nvPicPr>
          <p:cNvPr id="5" name="Obrázek 4" descr="zbytek.jpg"/>
          <p:cNvPicPr>
            <a:picLocks noChangeAspect="1"/>
          </p:cNvPicPr>
          <p:nvPr/>
        </p:nvPicPr>
        <p:blipFill>
          <a:blip r:embed="rId3" cstate="screen"/>
          <a:srcRect/>
          <a:stretch>
            <a:fillRect/>
          </a:stretch>
        </p:blipFill>
        <p:spPr>
          <a:xfrm>
            <a:off x="0" y="0"/>
            <a:ext cx="5220072" cy="5445224"/>
          </a:xfrm>
          <a:prstGeom prst="rect">
            <a:avLst/>
          </a:prstGeom>
          <a:effectLst>
            <a:softEdge rad="317500"/>
          </a:effectLst>
        </p:spPr>
      </p:pic>
    </p:spTree>
  </p:cSld>
  <p:clrMapOvr>
    <a:masterClrMapping/>
  </p:clrMapOvr>
  <p:transition spd="slow" advTm="7000">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pic>
        <p:nvPicPr>
          <p:cNvPr id="4" name="Obrázek 3" descr="30. 11.JPG"/>
          <p:cNvPicPr>
            <a:picLocks noChangeAspect="1"/>
          </p:cNvPicPr>
          <p:nvPr/>
        </p:nvPicPr>
        <p:blipFill>
          <a:blip r:embed="rId2" cstate="screen"/>
          <a:stretch>
            <a:fillRect/>
          </a:stretch>
        </p:blipFill>
        <p:spPr>
          <a:xfrm>
            <a:off x="30091" y="0"/>
            <a:ext cx="9083818" cy="6858000"/>
          </a:xfrm>
          <a:prstGeom prst="rect">
            <a:avLst/>
          </a:prstGeom>
          <a:effectLst>
            <a:softEdge rad="317500"/>
          </a:effectLst>
        </p:spPr>
      </p:pic>
    </p:spTree>
  </p:cSld>
  <p:clrMapOvr>
    <a:masterClrMapping/>
  </p:clrMapOvr>
  <p:transition spd="slow" advTm="7000">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0" y="274638"/>
            <a:ext cx="4176464" cy="5818658"/>
          </a:xfrm>
        </p:spPr>
        <p:txBody>
          <a:bodyPr>
            <a:noAutofit/>
          </a:bodyPr>
          <a:lstStyle/>
          <a:p>
            <a:r>
              <a:rPr lang="cs-CZ" sz="2400" b="1" dirty="0" smtClean="0">
                <a:solidFill>
                  <a:schemeClr val="bg2">
                    <a:lumMod val="10000"/>
                  </a:schemeClr>
                </a:solidFill>
                <a:latin typeface="Lucida Handwriting" pitchFamily="66" charset="0"/>
              </a:rPr>
              <a:t>Nyní každý den, vždy </a:t>
            </a:r>
            <a:r>
              <a:rPr lang="cs-CZ" sz="2400" b="1" dirty="0" smtClean="0">
                <a:solidFill>
                  <a:schemeClr val="bg2">
                    <a:lumMod val="10000"/>
                  </a:schemeClr>
                </a:solidFill>
                <a:latin typeface="Lucida Handwriting" pitchFamily="66" charset="0"/>
              </a:rPr>
              <a:t>po ránu </a:t>
            </a:r>
            <a:r>
              <a:rPr lang="cs-CZ" sz="2400" b="1" dirty="0" smtClean="0">
                <a:solidFill>
                  <a:schemeClr val="bg2">
                    <a:lumMod val="10000"/>
                  </a:schemeClr>
                </a:solidFill>
                <a:latin typeface="Lucida Handwriting" pitchFamily="66" charset="0"/>
              </a:rPr>
              <a:t> jdu </a:t>
            </a:r>
            <a:r>
              <a:rPr lang="cs-CZ" sz="2400" b="1" dirty="0" smtClean="0">
                <a:solidFill>
                  <a:schemeClr val="bg2">
                    <a:lumMod val="10000"/>
                  </a:schemeClr>
                </a:solidFill>
                <a:latin typeface="Lucida Handwriting" pitchFamily="66" charset="0"/>
              </a:rPr>
              <a:t>nejdříve do mého skleníčku, chvíli posedím, prohlížím jak mi to přes noc zase vyrostlo a užívám  si tyto malé radosti. Po chvíli vstanu a vše pozorně pozalévám. Ve skleníku to strašně vysychá a tak zalévat musím ráno i večer. Beru to jako rehabilitaci.</a:t>
            </a:r>
            <a:endParaRPr lang="cs-CZ" sz="2400" b="1" dirty="0">
              <a:solidFill>
                <a:schemeClr val="bg2">
                  <a:lumMod val="10000"/>
                </a:schemeClr>
              </a:solidFill>
              <a:latin typeface="Lucida Handwriting" pitchFamily="66" charset="0"/>
            </a:endParaRPr>
          </a:p>
        </p:txBody>
      </p:sp>
      <p:pic>
        <p:nvPicPr>
          <p:cNvPr id="5" name="Obrázek 4" descr="20.JPG"/>
          <p:cNvPicPr>
            <a:picLocks noChangeAspect="1"/>
          </p:cNvPicPr>
          <p:nvPr/>
        </p:nvPicPr>
        <p:blipFill>
          <a:blip r:embed="rId3" cstate="screen"/>
          <a:stretch>
            <a:fillRect/>
          </a:stretch>
        </p:blipFill>
        <p:spPr>
          <a:xfrm>
            <a:off x="0" y="0"/>
            <a:ext cx="4759216" cy="6858000"/>
          </a:xfrm>
          <a:prstGeom prst="rect">
            <a:avLst/>
          </a:prstGeom>
          <a:effectLst>
            <a:softEdge rad="317500"/>
          </a:effectLst>
        </p:spPr>
      </p:pic>
    </p:spTree>
  </p:cSld>
  <p:clrMapOvr>
    <a:masterClrMapping/>
  </p:clrMapOvr>
  <p:transition spd="slow" advTm="7000">
    <p:zoom/>
    <p:sndAc>
      <p:stSnd>
        <p:snd r:embed="rId2" name="HUD 1.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5715000"/>
            <a:ext cx="8229600" cy="1143000"/>
          </a:xfrm>
        </p:spPr>
        <p:txBody>
          <a:bodyPr>
            <a:normAutofit/>
          </a:bodyPr>
          <a:lstStyle/>
          <a:p>
            <a:r>
              <a:rPr lang="cs-CZ" sz="2800" dirty="0" smtClean="0">
                <a:latin typeface="Algerian" pitchFamily="82" charset="0"/>
              </a:rPr>
              <a:t>Tak to jsou moje </a:t>
            </a:r>
            <a:r>
              <a:rPr lang="cs-CZ" sz="2800" dirty="0" smtClean="0">
                <a:latin typeface="Algerian" pitchFamily="82" charset="0"/>
              </a:rPr>
              <a:t>květáky, papriky </a:t>
            </a:r>
            <a:r>
              <a:rPr lang="cs-CZ" sz="2800" dirty="0" smtClean="0">
                <a:latin typeface="Algerian" pitchFamily="82" charset="0"/>
              </a:rPr>
              <a:t>a rajčata</a:t>
            </a:r>
            <a:endParaRPr lang="cs-CZ" sz="2800" dirty="0">
              <a:latin typeface="Algerian" pitchFamily="82" charset="0"/>
            </a:endParaRPr>
          </a:p>
        </p:txBody>
      </p:sp>
      <p:pic>
        <p:nvPicPr>
          <p:cNvPr id="4" name="Obrázek 3" descr="9 - kopie (2).JPG"/>
          <p:cNvPicPr>
            <a:picLocks noChangeAspect="1"/>
          </p:cNvPicPr>
          <p:nvPr/>
        </p:nvPicPr>
        <p:blipFill>
          <a:blip r:embed="rId2" cstate="screen"/>
          <a:srcRect/>
          <a:stretch>
            <a:fillRect/>
          </a:stretch>
        </p:blipFill>
        <p:spPr>
          <a:xfrm>
            <a:off x="0" y="-387424"/>
            <a:ext cx="9144000" cy="5976664"/>
          </a:xfrm>
          <a:prstGeom prst="rect">
            <a:avLst/>
          </a:prstGeom>
          <a:effectLst>
            <a:softEdge rad="317500"/>
          </a:effectLst>
        </p:spPr>
      </p:pic>
    </p:spTree>
  </p:cSld>
  <p:clrMapOvr>
    <a:masterClrMapping/>
  </p:clrMapOvr>
  <p:transition spd="slow" advTm="7000">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descr="10 - kopie (2).JPG"/>
          <p:cNvPicPr>
            <a:picLocks noChangeAspect="1"/>
          </p:cNvPicPr>
          <p:nvPr/>
        </p:nvPicPr>
        <p:blipFill>
          <a:blip r:embed="rId2" cstate="screen"/>
          <a:stretch>
            <a:fillRect/>
          </a:stretch>
        </p:blipFill>
        <p:spPr>
          <a:xfrm>
            <a:off x="0" y="0"/>
            <a:ext cx="9144000" cy="6858000"/>
          </a:xfrm>
          <a:prstGeom prst="rect">
            <a:avLst/>
          </a:prstGeom>
          <a:effectLst>
            <a:softEdge rad="317500"/>
          </a:effectLst>
        </p:spPr>
      </p:pic>
    </p:spTree>
  </p:cSld>
  <p:clrMapOvr>
    <a:masterClrMapping/>
  </p:clrMapOvr>
  <p:transition spd="slow" advTm="7000">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877272"/>
            <a:ext cx="9144000" cy="980728"/>
          </a:xfrm>
        </p:spPr>
        <p:txBody>
          <a:bodyPr>
            <a:normAutofit/>
          </a:bodyPr>
          <a:lstStyle/>
          <a:p>
            <a:r>
              <a:rPr lang="cs-CZ" sz="2400" dirty="0" smtClean="0">
                <a:latin typeface="Algerian" pitchFamily="82" charset="0"/>
              </a:rPr>
              <a:t>Okurky mi rostou zatím hodně do listů a do výšky.</a:t>
            </a:r>
            <a:endParaRPr lang="cs-CZ" sz="2400" dirty="0">
              <a:latin typeface="Algerian" pitchFamily="82" charset="0"/>
            </a:endParaRPr>
          </a:p>
        </p:txBody>
      </p:sp>
      <p:pic>
        <p:nvPicPr>
          <p:cNvPr id="4" name="Obrázek 3" descr="13.JPG"/>
          <p:cNvPicPr>
            <a:picLocks noChangeAspect="1"/>
          </p:cNvPicPr>
          <p:nvPr/>
        </p:nvPicPr>
        <p:blipFill>
          <a:blip r:embed="rId2" cstate="screen"/>
          <a:srcRect/>
          <a:stretch>
            <a:fillRect/>
          </a:stretch>
        </p:blipFill>
        <p:spPr>
          <a:xfrm>
            <a:off x="0" y="0"/>
            <a:ext cx="9144000" cy="5805264"/>
          </a:xfrm>
          <a:prstGeom prst="rect">
            <a:avLst/>
          </a:prstGeom>
          <a:effectLst>
            <a:softEdge rad="317500"/>
          </a:effectLst>
        </p:spPr>
      </p:pic>
    </p:spTree>
  </p:cSld>
  <p:clrMapOvr>
    <a:masterClrMapping/>
  </p:clrMapOvr>
  <p:transition spd="slow" advTm="7000">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descr="11 - kopie.JPG"/>
          <p:cNvPicPr>
            <a:picLocks noChangeAspect="1"/>
          </p:cNvPicPr>
          <p:nvPr/>
        </p:nvPicPr>
        <p:blipFill>
          <a:blip r:embed="rId2" cstate="screen"/>
          <a:stretch>
            <a:fillRect/>
          </a:stretch>
        </p:blipFill>
        <p:spPr>
          <a:xfrm>
            <a:off x="0" y="0"/>
            <a:ext cx="9144000" cy="6858000"/>
          </a:xfrm>
          <a:prstGeom prst="rect">
            <a:avLst/>
          </a:prstGeom>
          <a:effectLst>
            <a:softEdge rad="317500"/>
          </a:effectLst>
        </p:spPr>
      </p:pic>
    </p:spTree>
  </p:cSld>
  <p:clrMapOvr>
    <a:masterClrMapping/>
  </p:clrMapOvr>
  <p:transition spd="slow" advTm="7000">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20272" y="332656"/>
            <a:ext cx="2016224" cy="5832648"/>
          </a:xfrm>
        </p:spPr>
        <p:txBody>
          <a:bodyPr>
            <a:noAutofit/>
          </a:bodyPr>
          <a:lstStyle/>
          <a:p>
            <a:r>
              <a:rPr lang="cs-CZ" sz="2400" dirty="0" smtClean="0">
                <a:latin typeface="Algerian" pitchFamily="82" charset="0"/>
              </a:rPr>
              <a:t>Cibule mám hodně, tu první již beru k tlačence a jinak jí mám </a:t>
            </a:r>
            <a:r>
              <a:rPr lang="cs-CZ" sz="2400" dirty="0" smtClean="0">
                <a:latin typeface="Algerian" pitchFamily="82" charset="0"/>
              </a:rPr>
              <a:t>rád. </a:t>
            </a:r>
            <a:r>
              <a:rPr lang="cs-CZ" sz="2400" dirty="0" smtClean="0">
                <a:latin typeface="Algerian" pitchFamily="82" charset="0"/>
              </a:rPr>
              <a:t>tak </a:t>
            </a:r>
            <a:r>
              <a:rPr lang="cs-CZ" sz="2400" dirty="0" smtClean="0">
                <a:latin typeface="Algerian" pitchFamily="82" charset="0"/>
              </a:rPr>
              <a:t>jí </a:t>
            </a:r>
            <a:r>
              <a:rPr lang="cs-CZ" sz="2400" dirty="0" smtClean="0">
                <a:latin typeface="Algerian" pitchFamily="82" charset="0"/>
              </a:rPr>
              <a:t>hodně používám. Kopru mám všude plno. Zítra již budu vařit koprovku.</a:t>
            </a:r>
            <a:endParaRPr lang="cs-CZ" sz="2400" dirty="0">
              <a:latin typeface="Algerian" pitchFamily="82" charset="0"/>
            </a:endParaRPr>
          </a:p>
        </p:txBody>
      </p:sp>
      <p:pic>
        <p:nvPicPr>
          <p:cNvPr id="4" name="Obrázek 3" descr="15.JPG"/>
          <p:cNvPicPr>
            <a:picLocks noChangeAspect="1"/>
          </p:cNvPicPr>
          <p:nvPr/>
        </p:nvPicPr>
        <p:blipFill>
          <a:blip r:embed="rId2" cstate="screen"/>
          <a:srcRect/>
          <a:stretch>
            <a:fillRect/>
          </a:stretch>
        </p:blipFill>
        <p:spPr>
          <a:xfrm>
            <a:off x="0" y="0"/>
            <a:ext cx="7114907" cy="6858000"/>
          </a:xfrm>
          <a:prstGeom prst="rect">
            <a:avLst/>
          </a:prstGeom>
          <a:effectLst>
            <a:softEdge rad="317500"/>
          </a:effectLst>
        </p:spPr>
      </p:pic>
    </p:spTree>
  </p:cSld>
  <p:clrMapOvr>
    <a:masterClrMapping/>
  </p:clrMapOvr>
  <p:transition spd="slow" advTm="7000">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877272"/>
            <a:ext cx="9144000" cy="864096"/>
          </a:xfrm>
        </p:spPr>
        <p:txBody>
          <a:bodyPr>
            <a:noAutofit/>
          </a:bodyPr>
          <a:lstStyle/>
          <a:p>
            <a:r>
              <a:rPr lang="cs-CZ" sz="2400" dirty="0" smtClean="0">
                <a:latin typeface="Algerian" pitchFamily="82" charset="0"/>
              </a:rPr>
              <a:t>Také jsem zasadil pár hlávek zelí. Ke krkovičce bude velmi dobré. Hodně se mi rozrůstá.</a:t>
            </a:r>
            <a:endParaRPr lang="cs-CZ" sz="2400" dirty="0">
              <a:latin typeface="Algerian" pitchFamily="82" charset="0"/>
            </a:endParaRPr>
          </a:p>
        </p:txBody>
      </p:sp>
      <p:pic>
        <p:nvPicPr>
          <p:cNvPr id="4" name="Obrázek 3" descr="18.JPG"/>
          <p:cNvPicPr>
            <a:picLocks noChangeAspect="1"/>
          </p:cNvPicPr>
          <p:nvPr/>
        </p:nvPicPr>
        <p:blipFill>
          <a:blip r:embed="rId2" cstate="screen"/>
          <a:srcRect/>
          <a:stretch>
            <a:fillRect/>
          </a:stretch>
        </p:blipFill>
        <p:spPr>
          <a:xfrm>
            <a:off x="0" y="0"/>
            <a:ext cx="9144000" cy="5835352"/>
          </a:xfrm>
          <a:prstGeom prst="rect">
            <a:avLst/>
          </a:prstGeom>
          <a:effectLst>
            <a:softEdge rad="317500"/>
          </a:effectLst>
        </p:spPr>
      </p:pic>
    </p:spTree>
  </p:cSld>
  <p:clrMapOvr>
    <a:masterClrMapping/>
  </p:clrMapOvr>
  <p:transition spd="slow" advTm="7000">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16632"/>
            <a:ext cx="5436096" cy="1008112"/>
          </a:xfrm>
        </p:spPr>
        <p:txBody>
          <a:bodyPr>
            <a:normAutofit/>
          </a:bodyPr>
          <a:lstStyle/>
          <a:p>
            <a:r>
              <a:rPr lang="cs-CZ" sz="2000" dirty="0" smtClean="0">
                <a:latin typeface="Algerian" pitchFamily="82" charset="0"/>
              </a:rPr>
              <a:t>Majoránku a </a:t>
            </a:r>
            <a:r>
              <a:rPr lang="cs-CZ" sz="2000" dirty="0" err="1" smtClean="0">
                <a:latin typeface="Algerian" pitchFamily="82" charset="0"/>
              </a:rPr>
              <a:t>oregáno</a:t>
            </a:r>
            <a:r>
              <a:rPr lang="cs-CZ" sz="2000" dirty="0" smtClean="0">
                <a:latin typeface="Algerian" pitchFamily="82" charset="0"/>
              </a:rPr>
              <a:t> pěstuji zatím ve velkých květináčích, kedlubny již budu brát.</a:t>
            </a:r>
            <a:endParaRPr lang="cs-CZ" sz="2000" dirty="0">
              <a:latin typeface="Algerian" pitchFamily="82" charset="0"/>
            </a:endParaRPr>
          </a:p>
        </p:txBody>
      </p:sp>
      <p:sp>
        <p:nvSpPr>
          <p:cNvPr id="3" name="Zástupný symbol pro obsah 2"/>
          <p:cNvSpPr>
            <a:spLocks noGrp="1"/>
          </p:cNvSpPr>
          <p:nvPr>
            <p:ph idx="1"/>
          </p:nvPr>
        </p:nvSpPr>
        <p:spPr/>
        <p:txBody>
          <a:bodyPr/>
          <a:lstStyle/>
          <a:p>
            <a:endParaRPr lang="cs-CZ" dirty="0"/>
          </a:p>
        </p:txBody>
      </p:sp>
      <p:pic>
        <p:nvPicPr>
          <p:cNvPr id="4" name="Obrázek 3" descr="IMG_8509 - kopie - kopie (2).JPG"/>
          <p:cNvPicPr>
            <a:picLocks noChangeAspect="1"/>
          </p:cNvPicPr>
          <p:nvPr/>
        </p:nvPicPr>
        <p:blipFill>
          <a:blip r:embed="rId2" cstate="screen"/>
          <a:srcRect/>
          <a:stretch>
            <a:fillRect/>
          </a:stretch>
        </p:blipFill>
        <p:spPr>
          <a:xfrm>
            <a:off x="0" y="1052736"/>
            <a:ext cx="5811920" cy="5805264"/>
          </a:xfrm>
          <a:prstGeom prst="rect">
            <a:avLst/>
          </a:prstGeom>
          <a:effectLst>
            <a:softEdge rad="317500"/>
          </a:effectLst>
        </p:spPr>
      </p:pic>
      <p:pic>
        <p:nvPicPr>
          <p:cNvPr id="5" name="Obrázek 4" descr="7 - kopie (2).JPG"/>
          <p:cNvPicPr>
            <a:picLocks noChangeAspect="1"/>
          </p:cNvPicPr>
          <p:nvPr/>
        </p:nvPicPr>
        <p:blipFill>
          <a:blip r:embed="rId3" cstate="screen"/>
          <a:srcRect/>
          <a:stretch>
            <a:fillRect/>
          </a:stretch>
        </p:blipFill>
        <p:spPr>
          <a:xfrm>
            <a:off x="5327576" y="0"/>
            <a:ext cx="3816424" cy="6858000"/>
          </a:xfrm>
          <a:prstGeom prst="rect">
            <a:avLst/>
          </a:prstGeom>
          <a:effectLst>
            <a:softEdge rad="317500"/>
          </a:effectLst>
        </p:spPr>
      </p:pic>
    </p:spTree>
  </p:cSld>
  <p:clrMapOvr>
    <a:masterClrMapping/>
  </p:clrMapOvr>
  <p:transition spd="slow" advTm="7000">
    <p:zoom/>
  </p:transition>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358</Words>
  <Application>Microsoft Office PowerPoint</Application>
  <PresentationFormat>Předvádění na obrazovce (4:3)</PresentationFormat>
  <Paragraphs>18</Paragraphs>
  <Slides>18</Slides>
  <Notes>0</Notes>
  <HiddenSlides>0</HiddenSlides>
  <MMClips>0</MMClips>
  <ScaleCrop>false</ScaleCrop>
  <HeadingPairs>
    <vt:vector size="4" baseType="variant">
      <vt:variant>
        <vt:lpstr>Motiv</vt:lpstr>
      </vt:variant>
      <vt:variant>
        <vt:i4>1</vt:i4>
      </vt:variant>
      <vt:variant>
        <vt:lpstr>Nadpisy snímků</vt:lpstr>
      </vt:variant>
      <vt:variant>
        <vt:i4>18</vt:i4>
      </vt:variant>
    </vt:vector>
  </HeadingPairs>
  <TitlesOfParts>
    <vt:vector size="19" baseType="lpstr">
      <vt:lpstr>Motiv sady Office</vt:lpstr>
      <vt:lpstr>Jak žiji v mé nemoci a stáří????,  těžko, ale musím něco dělat. Se stářím se spojuje nemoc, bezmocnost, smutek, to vše se se mnou také spojuje, ale přitom, tomu nemohu podléhat. Musím si pomáhat sám. Nechtěl jsem již ani psát, ale zase vzpomínám a se vzpomínkami se chci s kamarády podělit. Tak se podívejte na moje aktivity v mé nemohoucnosti. Já dělám rád, nyní jen to co můžu.  Většinou nemůžu, potom přeci můžu a na  procházce si hůlečkou pomůžu. </vt:lpstr>
      <vt:lpstr>Nyní každý den, vždy po ránu  jdu nejdříve do mého skleníčku, chvíli posedím, prohlížím jak mi to přes noc zase vyrostlo a užívám  si tyto malé radosti. Po chvíli vstanu a vše pozorně pozalévám. Ve skleníku to strašně vysychá a tak zalévat musím ráno i večer. Beru to jako rehabilitaci.</vt:lpstr>
      <vt:lpstr>Tak to jsou moje květáky, papriky a rajčata</vt:lpstr>
      <vt:lpstr>Snímek 4</vt:lpstr>
      <vt:lpstr>Okurky mi rostou zatím hodně do listů a do výšky.</vt:lpstr>
      <vt:lpstr>Snímek 6</vt:lpstr>
      <vt:lpstr>Cibule mám hodně, tu první již beru k tlačence a jinak jí mám rád. tak jí hodně používám. Kopru mám všude plno. Zítra již budu vařit koprovku.</vt:lpstr>
      <vt:lpstr>Také jsem zasadil pár hlávek zelí. Ke krkovičce bude velmi dobré. Hodně se mi rozrůstá.</vt:lpstr>
      <vt:lpstr>Majoránku a oregáno pěstuji zatím ve velkých květináčích, kedlubny již budu brát.</vt:lpstr>
      <vt:lpstr>Natě brambor již mají výšku více jak půl metru a stále rostou. Je tam na ně moc teplo. Ale za měsíc budou strašně dobré, třeba jen s mlékem, máslem, cibulkou a libečkem.</vt:lpstr>
      <vt:lpstr>Hedvička si také ráda ve skleníku posedí.</vt:lpstr>
      <vt:lpstr>Potom zamířím na prohlídku zahrady. Nejdříve k meruňce, u které na jaře jsem musel vyříznout celý vnitřek, protože mi vymrzl. Já jsem se těšil, že budu mít konečně velkou úrodu. Přesto, že se mi koruna výrazně zmenšila, i tak se těším pěkné úrodě. Podívejte se sami, jak mi pěkně rostou plody. Den ode dne se zvětšují.</vt:lpstr>
      <vt:lpstr>Snímek 13</vt:lpstr>
      <vt:lpstr>Pokračuji ke třešničce, je to vlastně již stará třešeň, kterou mi zasadil ještě tatínek. Vypadá to na velikou úrodu. Rád bych se jí dožil. Holinek každý den přibývá.</vt:lpstr>
      <vt:lpstr>Snímek 15</vt:lpstr>
      <vt:lpstr>Jabloň ještě krásně kvete, ale úroda také vypadá velmi slibně. Švestky se také snaží mi dorou úrodu dát. </vt:lpstr>
      <vt:lpstr>Rád si také něco dobrého uvařím. Využívám toho, co si vypěstuji. Moje omáčky, polévky, smažený a zapečený květák, to je pochoutka.  Moje buchty, ty nemají konkurenci jsou neuvěřitelně dobré.    Antonín.</vt:lpstr>
      <vt:lpstr>Snímek 18</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Jirušek</dc:creator>
  <cp:lastModifiedBy>Jirušek</cp:lastModifiedBy>
  <cp:revision>19</cp:revision>
  <dcterms:created xsi:type="dcterms:W3CDTF">2018-05-06T16:23:06Z</dcterms:created>
  <dcterms:modified xsi:type="dcterms:W3CDTF">2018-05-07T13:33:43Z</dcterms:modified>
</cp:coreProperties>
</file>