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61" r:id="rId3"/>
    <p:sldId id="262" r:id="rId4"/>
    <p:sldId id="282" r:id="rId5"/>
    <p:sldId id="306" r:id="rId6"/>
    <p:sldId id="304" r:id="rId7"/>
    <p:sldId id="303" r:id="rId8"/>
    <p:sldId id="297" r:id="rId9"/>
    <p:sldId id="288" r:id="rId10"/>
    <p:sldId id="296" r:id="rId11"/>
    <p:sldId id="299" r:id="rId12"/>
    <p:sldId id="295" r:id="rId13"/>
    <p:sldId id="294" r:id="rId14"/>
    <p:sldId id="300" r:id="rId15"/>
    <p:sldId id="307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057F8-CD1D-4872-97FF-9145A1FF4CB1}" type="datetimeFigureOut">
              <a:rPr lang="cs-CZ" smtClean="0"/>
              <a:pPr/>
              <a:t>31.05.2018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A0ECD-04C7-4863-9C6E-67FF7430F43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7000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latin typeface="Comic Sans MS" pitchFamily="66" charset="0"/>
              </a:rPr>
              <a:t>Jak žiji v mé nemoci a stáří????, </a:t>
            </a:r>
            <a:r>
              <a:rPr lang="cs-CZ" sz="2000" b="1" dirty="0" smtClean="0">
                <a:latin typeface="Comic Sans MS" pitchFamily="66" charset="0"/>
              </a:rPr>
              <a:t>zase kousíček na pokračování.</a:t>
            </a:r>
            <a:br>
              <a:rPr lang="cs-CZ" sz="2000" b="1" dirty="0" smtClean="0">
                <a:latin typeface="Comic Sans MS" pitchFamily="66" charset="0"/>
              </a:rPr>
            </a:br>
            <a:r>
              <a:rPr lang="cs-CZ" sz="1400" dirty="0" smtClean="0">
                <a:latin typeface="Comic Sans MS" pitchFamily="66" charset="0"/>
              </a:rPr>
              <a:t/>
            </a:r>
            <a:br>
              <a:rPr lang="cs-CZ" sz="1400" dirty="0" smtClean="0">
                <a:latin typeface="Comic Sans MS" pitchFamily="66" charset="0"/>
              </a:rPr>
            </a:br>
            <a:r>
              <a:rPr lang="cs-CZ" sz="2000" dirty="0" smtClean="0">
                <a:latin typeface="Lucida Handwriting" pitchFamily="66" charset="0"/>
              </a:rPr>
              <a:t>Jak jsem psal, těžko</a:t>
            </a:r>
            <a:r>
              <a:rPr lang="cs-CZ" sz="2000" dirty="0" smtClean="0">
                <a:latin typeface="Lucida Handwriting" pitchFamily="66" charset="0"/>
              </a:rPr>
              <a:t>, ale musím něco dělat. </a:t>
            </a:r>
            <a:r>
              <a:rPr lang="cs-CZ" sz="2000" dirty="0" smtClean="0">
                <a:latin typeface="Lucida Handwriting" pitchFamily="66" charset="0"/>
              </a:rPr>
              <a:t>Zahrada nepočká, skleník nepočká a také zase musím pro sebe něco dobrého uvařit a upéct.</a:t>
            </a:r>
            <a:endParaRPr lang="cs-CZ" sz="2000" dirty="0">
              <a:latin typeface="Lucida Handwriting" pitchFamily="66" charset="0"/>
            </a:endParaRPr>
          </a:p>
        </p:txBody>
      </p:sp>
      <p:pic>
        <p:nvPicPr>
          <p:cNvPr id="1026" name="Picture 2" descr="C:\Users\Jirušek\Desktop\Jaro 18\grandparents-2807673__34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628800"/>
            <a:ext cx="2675374" cy="302433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8" name="Picture 4" descr="C:\Users\Jirušek\Desktop\Jaro 18\40 - kopi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04248" y="1484784"/>
            <a:ext cx="2160240" cy="42195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Obrázek 5" descr="2 - kopie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95736" y="2420888"/>
            <a:ext cx="5044842" cy="378790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  <p:sndAc>
      <p:stSnd>
        <p:snd r:embed="rId2" name="HUD 1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30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899592" y="0"/>
            <a:ext cx="7416824" cy="676020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224136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latin typeface="Algerian" pitchFamily="82" charset="0"/>
              </a:rPr>
              <a:t>Zase se mi podařilo  vypěstovat pěkné květáky. První dávky jsou již v </a:t>
            </a:r>
            <a:r>
              <a:rPr lang="cs-CZ" sz="2800" b="1" dirty="0" err="1" smtClean="0">
                <a:latin typeface="Algerian" pitchFamily="82" charset="0"/>
              </a:rPr>
              <a:t>mraznici</a:t>
            </a:r>
            <a:r>
              <a:rPr lang="cs-CZ" sz="2800" b="1" dirty="0" smtClean="0">
                <a:latin typeface="Algerian" pitchFamily="82" charset="0"/>
              </a:rPr>
              <a:t>, další budou za pár dnů.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5" name="Zástupný symbol pro obsah 4" descr="2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lum bright="10000" contrast="-10000"/>
          </a:blip>
          <a:stretch>
            <a:fillRect/>
          </a:stretch>
        </p:blipFill>
        <p:spPr>
          <a:xfrm>
            <a:off x="0" y="0"/>
            <a:ext cx="9211678" cy="5229200"/>
          </a:xfr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2160" y="5013176"/>
            <a:ext cx="2952328" cy="1143000"/>
          </a:xfrm>
        </p:spPr>
        <p:txBody>
          <a:bodyPr>
            <a:normAutofit fontScale="90000"/>
          </a:bodyPr>
          <a:lstStyle/>
          <a:p>
            <a:r>
              <a:rPr lang="cs-CZ" sz="2000" dirty="0" smtClean="0">
                <a:latin typeface="Algerian" pitchFamily="82" charset="0"/>
              </a:rPr>
              <a:t>Hlávky zelí  také slibně tuhnou a hrozinky také porůstají</a:t>
            </a:r>
            <a:endParaRPr lang="cs-CZ" sz="2000" dirty="0">
              <a:latin typeface="Algerian" pitchFamily="82" charset="0"/>
            </a:endParaRPr>
          </a:p>
        </p:txBody>
      </p:sp>
      <p:pic>
        <p:nvPicPr>
          <p:cNvPr id="4" name="Obrázek 3" descr="3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07504" y="0"/>
            <a:ext cx="5744798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Zástupný symbol pro obsah 4" descr="37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777813" y="0"/>
            <a:ext cx="3366187" cy="472514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5157192"/>
            <a:ext cx="3384376" cy="1700808"/>
          </a:xfrm>
        </p:spPr>
        <p:txBody>
          <a:bodyPr>
            <a:normAutofit fontScale="90000"/>
          </a:bodyPr>
          <a:lstStyle/>
          <a:p>
            <a:r>
              <a:rPr lang="cs-CZ" sz="2000" b="1" dirty="0" smtClean="0">
                <a:latin typeface="Algerian" pitchFamily="82" charset="0"/>
              </a:rPr>
              <a:t>Tak jsem si také pro radost pořídil Kanadskou borůvku. Již hodně vzrostlou s plody. Mám z ní velikou radost</a:t>
            </a:r>
            <a:r>
              <a:rPr lang="cs-CZ" sz="2200" b="1" dirty="0" smtClean="0">
                <a:latin typeface="Algerian" pitchFamily="82" charset="0"/>
              </a:rPr>
              <a:t>.   </a:t>
            </a:r>
            <a:r>
              <a:rPr lang="cs-CZ" sz="1800" b="1" dirty="0" smtClean="0">
                <a:latin typeface="Lucida Handwriting" pitchFamily="66" charset="0"/>
              </a:rPr>
              <a:t>Antonín</a:t>
            </a:r>
            <a:r>
              <a:rPr lang="cs-CZ" sz="2000" dirty="0" smtClean="0">
                <a:latin typeface="Algerian" pitchFamily="82" charset="0"/>
              </a:rPr>
              <a:t/>
            </a:r>
            <a:br>
              <a:rPr lang="cs-CZ" sz="2000" dirty="0" smtClean="0">
                <a:latin typeface="Algerian" pitchFamily="82" charset="0"/>
              </a:rPr>
            </a:br>
            <a:endParaRPr lang="cs-CZ" dirty="0">
              <a:latin typeface="Algerian" pitchFamily="82" charset="0"/>
            </a:endParaRPr>
          </a:p>
        </p:txBody>
      </p:sp>
      <p:pic>
        <p:nvPicPr>
          <p:cNvPr id="4" name="Obrázek 3" descr="25 - kopie.JPG"/>
          <p:cNvPicPr>
            <a:picLocks noChangeAspect="1"/>
          </p:cNvPicPr>
          <p:nvPr/>
        </p:nvPicPr>
        <p:blipFill>
          <a:blip r:embed="rId2" cstate="email">
            <a:lum bright="-10000" contrast="10000"/>
          </a:blip>
          <a:stretch>
            <a:fillRect/>
          </a:stretch>
        </p:blipFill>
        <p:spPr>
          <a:xfrm>
            <a:off x="0" y="0"/>
            <a:ext cx="4505081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Obrázek 4" descr="23 - kopi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391472" y="0"/>
            <a:ext cx="4752528" cy="50851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ázek 5" descr="32 - kopie - kopie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139952" y="4725144"/>
            <a:ext cx="1584176" cy="187220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7383"/>
          <a:stretch>
            <a:fillRect/>
          </a:stretch>
        </p:blipFill>
        <p:spPr bwMode="auto">
          <a:xfrm>
            <a:off x="0" y="0"/>
            <a:ext cx="91609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869160"/>
            <a:ext cx="8517632" cy="1988840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Algerian" pitchFamily="82" charset="0"/>
              </a:rPr>
              <a:t> </a:t>
            </a:r>
            <a:r>
              <a:rPr lang="cs-CZ" sz="2000" dirty="0" smtClean="0">
                <a:latin typeface="Algerian" pitchFamily="82" charset="0"/>
              </a:rPr>
              <a:t>Tentokrát jsem usmažil čerstvý květák a k tomu moc chutné buchty s oříškovou náplní a na zkoušku jednu s povidly a rebarborou. Využívám </a:t>
            </a:r>
            <a:r>
              <a:rPr lang="cs-CZ" sz="2000" dirty="0" smtClean="0">
                <a:latin typeface="Algerian" pitchFamily="82" charset="0"/>
              </a:rPr>
              <a:t>toho, co si vypěstuji. </a:t>
            </a:r>
            <a:endParaRPr lang="cs-CZ" sz="2000" dirty="0">
              <a:latin typeface="Algerian" pitchFamily="82" charset="0"/>
            </a:endParaRPr>
          </a:p>
        </p:txBody>
      </p:sp>
      <p:pic>
        <p:nvPicPr>
          <p:cNvPr id="5" name="Obrázek 4" descr="zbytek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5220072" cy="54452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Zástupný symbol pro obsah 3" descr="1 - kopie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 rot="16200000">
            <a:off x="4568662" y="696034"/>
            <a:ext cx="4968551" cy="3809747"/>
          </a:xfr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661248"/>
            <a:ext cx="8964488" cy="1008112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Comic Sans MS" pitchFamily="66" charset="0"/>
              </a:rPr>
              <a:t>Zase, jako každý den</a:t>
            </a:r>
            <a:r>
              <a:rPr lang="cs-CZ" sz="1800" dirty="0" smtClean="0">
                <a:latin typeface="Comic Sans MS" pitchFamily="66" charset="0"/>
              </a:rPr>
              <a:t> </a:t>
            </a:r>
            <a:r>
              <a:rPr lang="cs-CZ" sz="1800" dirty="0" smtClean="0">
                <a:latin typeface="Comic Sans MS" pitchFamily="66" charset="0"/>
              </a:rPr>
              <a:t>zamířím na prohlídku zahrady. Nejdříve k </a:t>
            </a:r>
            <a:r>
              <a:rPr lang="cs-CZ" sz="1800" dirty="0" smtClean="0">
                <a:latin typeface="Comic Sans MS" pitchFamily="66" charset="0"/>
              </a:rPr>
              <a:t>meruňce u které  </a:t>
            </a:r>
            <a:r>
              <a:rPr lang="cs-CZ" sz="1800" dirty="0" smtClean="0">
                <a:latin typeface="Comic Sans MS" pitchFamily="66" charset="0"/>
              </a:rPr>
              <a:t>se těším pěkné úrodě. Podívejte se sami, jak mi pěkně </a:t>
            </a:r>
            <a:r>
              <a:rPr lang="cs-CZ" sz="1800" dirty="0" smtClean="0">
                <a:latin typeface="Comic Sans MS" pitchFamily="66" charset="0"/>
              </a:rPr>
              <a:t>porostly</a:t>
            </a:r>
            <a:r>
              <a:rPr lang="cs-CZ" sz="1800" dirty="0" smtClean="0">
                <a:latin typeface="Comic Sans MS" pitchFamily="66" charset="0"/>
              </a:rPr>
              <a:t> </a:t>
            </a:r>
            <a:r>
              <a:rPr lang="cs-CZ" sz="1800" dirty="0" smtClean="0">
                <a:latin typeface="Comic Sans MS" pitchFamily="66" charset="0"/>
              </a:rPr>
              <a:t>plody. Den ode dne se </a:t>
            </a:r>
            <a:r>
              <a:rPr lang="cs-CZ" sz="1800" dirty="0" smtClean="0">
                <a:latin typeface="Comic Sans MS" pitchFamily="66" charset="0"/>
              </a:rPr>
              <a:t>zase zvětšují. Musím denně zalévat.</a:t>
            </a:r>
            <a:endParaRPr lang="cs-CZ" sz="1800" dirty="0">
              <a:latin typeface="Comic Sans MS" pitchFamily="66" charset="0"/>
            </a:endParaRPr>
          </a:p>
        </p:txBody>
      </p:sp>
      <p:pic>
        <p:nvPicPr>
          <p:cNvPr id="8" name="Obrázek 7" descr="24 - kopie.JPG"/>
          <p:cNvPicPr>
            <a:picLocks noChangeAspect="1"/>
          </p:cNvPicPr>
          <p:nvPr/>
        </p:nvPicPr>
        <p:blipFill>
          <a:blip r:embed="rId2" cstate="email">
            <a:lum bright="-10000" contrast="20000"/>
          </a:blip>
          <a:srcRect/>
          <a:stretch>
            <a:fillRect/>
          </a:stretch>
        </p:blipFill>
        <p:spPr>
          <a:xfrm>
            <a:off x="0" y="0"/>
            <a:ext cx="9144000" cy="554461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556792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lgerian" pitchFamily="82" charset="0"/>
              </a:rPr>
              <a:t>Pokračuji ke třešničce, </a:t>
            </a:r>
            <a:r>
              <a:rPr lang="cs-CZ" sz="2000" dirty="0" smtClean="0">
                <a:latin typeface="Algerian" pitchFamily="82" charset="0"/>
              </a:rPr>
              <a:t>kterou si vysadili </a:t>
            </a:r>
            <a:r>
              <a:rPr lang="cs-CZ" sz="2000" dirty="0" err="1" smtClean="0">
                <a:latin typeface="Algerian" pitchFamily="82" charset="0"/>
              </a:rPr>
              <a:t>kosáci</a:t>
            </a:r>
            <a:r>
              <a:rPr lang="cs-CZ" sz="2000" dirty="0" smtClean="0">
                <a:latin typeface="Algerian" pitchFamily="82" charset="0"/>
              </a:rPr>
              <a:t>. Postupně třešně začínají zrát, </a:t>
            </a:r>
            <a:r>
              <a:rPr lang="cs-CZ" sz="2000" dirty="0" err="1" smtClean="0">
                <a:latin typeface="Algerian" pitchFamily="82" charset="0"/>
              </a:rPr>
              <a:t>kosáci</a:t>
            </a:r>
            <a:r>
              <a:rPr lang="cs-CZ" sz="2000" dirty="0" smtClean="0">
                <a:latin typeface="Algerian" pitchFamily="82" charset="0"/>
              </a:rPr>
              <a:t> si již ty nazrálé ochutnávají.</a:t>
            </a:r>
            <a:endParaRPr lang="cs-CZ" sz="2000" dirty="0">
              <a:latin typeface="Algerian" pitchFamily="82" charset="0"/>
            </a:endParaRPr>
          </a:p>
        </p:txBody>
      </p:sp>
      <p:pic>
        <p:nvPicPr>
          <p:cNvPr id="5" name="Obrázek 4" descr="2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-243408"/>
            <a:ext cx="9144000" cy="568863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2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rot="5400000">
            <a:off x="-738844" y="846348"/>
            <a:ext cx="6984776" cy="52920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Zástupný symbol pro obsah 4" descr="26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076056" y="1340768"/>
            <a:ext cx="3851920" cy="412705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5 - kopi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-1"/>
            <a:ext cx="9144000" cy="6880505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 - kopi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-9181"/>
            <a:ext cx="9144000" cy="686718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9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59766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2240" y="692696"/>
            <a:ext cx="2098576" cy="4738538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Algerian" pitchFamily="82" charset="0"/>
              </a:rPr>
              <a:t>Okurky, ty velké již si připravujeme k obědu a ty menší, jak vidíte, ty </a:t>
            </a:r>
            <a:r>
              <a:rPr lang="cs-CZ" sz="2400" b="1" dirty="0" err="1" smtClean="0">
                <a:latin typeface="Algerian" pitchFamily="82" charset="0"/>
              </a:rPr>
              <a:t>zavařujem</a:t>
            </a:r>
            <a:r>
              <a:rPr lang="cs-CZ" sz="2400" b="1" dirty="0" smtClean="0">
                <a:latin typeface="Algerian" pitchFamily="82" charset="0"/>
              </a:rPr>
              <a:t> na zimu.</a:t>
            </a:r>
            <a:endParaRPr lang="cs-CZ" sz="2400" b="1" dirty="0">
              <a:latin typeface="Algerian" pitchFamily="82" charset="0"/>
            </a:endParaRPr>
          </a:p>
        </p:txBody>
      </p:sp>
      <p:pic>
        <p:nvPicPr>
          <p:cNvPr id="5" name="Obrázek 4" descr="3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6916242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170</Words>
  <Application>Microsoft Office PowerPoint</Application>
  <PresentationFormat>Předvádění na obrazovce (4:3)</PresentationFormat>
  <Paragraphs>8</Paragraphs>
  <Slides>15</Slides>
  <Notes>0</Notes>
  <HiddenSlides>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sady Office</vt:lpstr>
      <vt:lpstr>Jak žiji v mé nemoci a stáří????, zase kousíček na pokračování.  Jak jsem psal, těžko, ale musím něco dělat. Zahrada nepočká, skleník nepočká a také zase musím pro sebe něco dobrého uvařit a upéct.</vt:lpstr>
      <vt:lpstr> Tentokrát jsem usmažil čerstvý květák a k tomu moc chutné buchty s oříškovou náplní a na zkoušku jednu s povidly a rebarborou. Využívám toho, co si vypěstuji. </vt:lpstr>
      <vt:lpstr>Zase, jako každý den zamířím na prohlídku zahrady. Nejdříve k meruňce u které  se těším pěkné úrodě. Podívejte se sami, jak mi pěkně porostly plody. Den ode dne se zase zvětšují. Musím denně zalévat.</vt:lpstr>
      <vt:lpstr>Pokračuji ke třešničce, kterou si vysadili kosáci. Postupně třešně začínají zrát, kosáci si již ty nazrálé ochutnávají.</vt:lpstr>
      <vt:lpstr>Snímek 5</vt:lpstr>
      <vt:lpstr>Snímek 6</vt:lpstr>
      <vt:lpstr>Snímek 7</vt:lpstr>
      <vt:lpstr>Snímek 8</vt:lpstr>
      <vt:lpstr>Okurky, ty velké již si připravujeme k obědu a ty menší, jak vidíte, ty zavařujem na zimu.</vt:lpstr>
      <vt:lpstr>Snímek 10</vt:lpstr>
      <vt:lpstr>Zase se mi podařilo  vypěstovat pěkné květáky. První dávky jsou již v mraznici, další budou za pár dnů.</vt:lpstr>
      <vt:lpstr>Hlávky zelí  také slibně tuhnou a hrozinky také porůstají</vt:lpstr>
      <vt:lpstr>Snímek 13</vt:lpstr>
      <vt:lpstr>Tak jsem si také pro radost pořídil Kanadskou borůvku. Již hodně vzrostlou s plody. Mám z ní velikou radost.   Antonín </vt:lpstr>
      <vt:lpstr>Snímek 15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32</cp:revision>
  <dcterms:created xsi:type="dcterms:W3CDTF">2018-05-06T16:23:06Z</dcterms:created>
  <dcterms:modified xsi:type="dcterms:W3CDTF">2018-05-31T10:00:41Z</dcterms:modified>
</cp:coreProperties>
</file>