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285" r:id="rId4"/>
    <p:sldId id="288" r:id="rId5"/>
    <p:sldId id="287" r:id="rId6"/>
    <p:sldId id="284" r:id="rId7"/>
    <p:sldId id="291" r:id="rId8"/>
    <p:sldId id="295" r:id="rId9"/>
    <p:sldId id="294" r:id="rId10"/>
    <p:sldId id="289" r:id="rId11"/>
    <p:sldId id="293" r:id="rId12"/>
    <p:sldId id="281" r:id="rId13"/>
    <p:sldId id="297" r:id="rId14"/>
    <p:sldId id="304" r:id="rId15"/>
    <p:sldId id="299" r:id="rId16"/>
    <p:sldId id="296" r:id="rId17"/>
    <p:sldId id="303" r:id="rId18"/>
    <p:sldId id="306" r:id="rId19"/>
    <p:sldId id="308" r:id="rId20"/>
    <p:sldId id="310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C8004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EAD88F-E248-43FB-A00C-44315B595C97}" type="datetimeFigureOut">
              <a:rPr lang="cs-CZ"/>
              <a:pPr>
                <a:defRPr/>
              </a:pPr>
              <a:t>04.12.2017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7F57AA-8F03-45AB-AE9E-E21D047997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485FE-3595-4C38-9718-BFAFAE1F20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1733-EB74-4FAF-B6B4-96C865DA0E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75A2-6AE7-4F85-8FBE-B1A5C376F6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DFAD-F00B-42C0-B6CF-797FF7A396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EF12-B2A6-4563-8BBF-41FBAE6F1D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789BD-4261-4D94-8A50-93A2851220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648F-6451-4E54-8AFD-36ECB95D93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18CA0-1FBF-4911-A0DC-A6993E510E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13DD-BC64-434D-AC4F-2DAD4F20CC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125A-F199-421A-A329-91E63B83B2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9D72-1AA8-4CA1-9EF0-08FEED3526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766DA473-7820-47AB-B22E-1CAFA15EBC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anasevc3.blog.cz/1308/moje-prezentac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advent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571501"/>
            <a:ext cx="9010636" cy="600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20312088">
            <a:off x="-34056" y="830224"/>
            <a:ext cx="699106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 v e n t n í   č a s . . .</a:t>
            </a:r>
          </a:p>
        </p:txBody>
      </p:sp>
      <p:sp>
        <p:nvSpPr>
          <p:cNvPr id="2" name="Zástupný symbol pro datum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48EAB3-6EC3-42A0-BB77-EEB8477BFCE4}" type="datetime8">
              <a:rPr lang="cs-CZ" smtClean="0">
                <a:solidFill>
                  <a:srgbClr val="FC8004"/>
                </a:solidFill>
                <a:latin typeface="Comic Sans MS" pitchFamily="66" charset="0"/>
              </a:rPr>
              <a:pPr/>
              <a:t>04.12.2017 11:09</a:t>
            </a:fld>
            <a:endParaRPr lang="de-DE" smtClean="0">
              <a:solidFill>
                <a:srgbClr val="FC8004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266">
    <p:sndAc>
      <p:stSnd loop="1">
        <p:snd r:embed="rId2" name="1. Adven wave 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1"/>
          <p:cNvSpPr>
            <a:spLocks noChangeArrowheads="1"/>
          </p:cNvSpPr>
          <p:nvPr/>
        </p:nvSpPr>
        <p:spPr bwMode="auto">
          <a:xfrm>
            <a:off x="288032" y="262557"/>
            <a:ext cx="4572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Legenda vypráví příběh o chudém kupci a jeho třech dcerách, 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které se chtěly vdávat. 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Jejich otec pro ně neměl žádné věno. Této rodině pomohl hodný biskup Mikuláš, 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když večer  tajně hodil měšec zlaťáků do ponožky, 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která se právě sušila u krbu. 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4" name="Obrázek 3" descr="2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1011" y="3143248"/>
            <a:ext cx="4575045" cy="3431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323095880TIhlim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106" y="4357694"/>
            <a:ext cx="2621168" cy="1848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7097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dventni-kalendar.cz/wp-content/uploads/2011/12/mikulas-andel-a-cer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5328592" cy="3996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Obdélník 2"/>
          <p:cNvSpPr>
            <a:spLocks noChangeArrowheads="1"/>
          </p:cNvSpPr>
          <p:nvPr/>
        </p:nvSpPr>
        <p:spPr bwMode="auto">
          <a:xfrm>
            <a:off x="288032" y="227583"/>
            <a:ext cx="4572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Dnes již Mikuláš nenosí zlaťáky, </a:t>
            </a:r>
            <a:endParaRPr lang="cs-CZ" sz="2000" b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ale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hodným dětem nosí sladké překvapení. Děti ho dostávají           5. prosince a za to musí říci Mikuláši básničku nebo zazpívat písničku. Děti, které zlobí, pak místo sladkostí dostanou brambory nebo uhlí.</a:t>
            </a:r>
            <a:r>
              <a:rPr lang="cs-CZ" sz="2000" b="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 advTm="1848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044575" y="333375"/>
            <a:ext cx="66246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0">
                <a:solidFill>
                  <a:srgbClr val="FF0000"/>
                </a:solidFill>
                <a:cs typeface="Times New Roman" pitchFamily="18" charset="0"/>
              </a:rPr>
              <a:t>VÁNOCE</a:t>
            </a:r>
          </a:p>
        </p:txBody>
      </p:sp>
      <p:sp>
        <p:nvSpPr>
          <p:cNvPr id="14339" name="Obdélník 2"/>
          <p:cNvSpPr>
            <a:spLocks noChangeArrowheads="1"/>
          </p:cNvSpPr>
          <p:nvPr/>
        </p:nvSpPr>
        <p:spPr bwMode="auto">
          <a:xfrm>
            <a:off x="928663" y="1196975"/>
            <a:ext cx="50720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</a:rPr>
              <a:t>Zlaté prasátko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</a:rPr>
              <a:t>Adventní období je časem půstu. Tento půst končí na Štědrý den </a:t>
            </a:r>
            <a:endParaRPr lang="cs-CZ" sz="2000" b="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000" b="0" dirty="0" smtClean="0">
                <a:solidFill>
                  <a:srgbClr val="FF0000"/>
                </a:solidFill>
              </a:rPr>
              <a:t>po </a:t>
            </a:r>
            <a:r>
              <a:rPr lang="cs-CZ" sz="2000" b="0" dirty="0">
                <a:solidFill>
                  <a:srgbClr val="FF0000"/>
                </a:solidFill>
              </a:rPr>
              <a:t>západu slunce. Všem, kteří alespoň na Štědrý den odolají masu </a:t>
            </a:r>
            <a:endParaRPr lang="cs-CZ" sz="2000" b="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000" b="0" dirty="0" smtClean="0">
                <a:solidFill>
                  <a:srgbClr val="FF0000"/>
                </a:solidFill>
              </a:rPr>
              <a:t>a </a:t>
            </a:r>
            <a:r>
              <a:rPr lang="cs-CZ" sz="2000" b="0" dirty="0">
                <a:solidFill>
                  <a:srgbClr val="FF0000"/>
                </a:solidFill>
              </a:rPr>
              <a:t>sladkostem se po západu slunce ukáže zlaté prasátko!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</a:rPr>
              <a:t>Zlaté prasátko se zjevuje na zdech nebo stropu světnice. Ale pozor neuvidí ho každý!</a:t>
            </a:r>
          </a:p>
        </p:txBody>
      </p:sp>
      <p:pic>
        <p:nvPicPr>
          <p:cNvPr id="14340" name="Obrázek 4" descr="zlaté prasátk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71479"/>
            <a:ext cx="3143272" cy="31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963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Obrázek 4" descr="59.pn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429124" y="294291"/>
            <a:ext cx="4225762" cy="65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476375" y="333375"/>
            <a:ext cx="66246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0" dirty="0">
                <a:solidFill>
                  <a:srgbClr val="FF0000"/>
                </a:solidFill>
                <a:cs typeface="Times New Roman" pitchFamily="18" charset="0"/>
              </a:rPr>
              <a:t>ŠTĚDRÝ DEN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214282" y="785794"/>
            <a:ext cx="4859338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24. prosince slavíme Štědrý den.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Je to den, kdy si připomínáme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narození Ježíška.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Rodina bývá pohromadě.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Dopoledne společně většinou zdobí stromeček, malí i ti velcí se koukají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na pohádky a užívají si vánoční pohody.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Maminky chystají štědrovečerní večeři.</a:t>
            </a:r>
          </a:p>
        </p:txBody>
      </p:sp>
    </p:spTree>
  </p:cSld>
  <p:clrMapOvr>
    <a:masterClrMapping/>
  </p:clrMapOvr>
  <p:transition spd="slow" advTm="19063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000232" y="0"/>
            <a:ext cx="5292725" cy="194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A co přijde potom?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Pak už se všichni těší z rozbalených dárků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a hezkých chvilek strávených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s rodinou u vánočního stromku.</a:t>
            </a:r>
          </a:p>
        </p:txBody>
      </p:sp>
      <p:pic>
        <p:nvPicPr>
          <p:cNvPr id="6" name="Obrázek 5" descr="Obrázek111144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l="9075" t="5776" r="7952" b="7582"/>
          <a:stretch>
            <a:fillRect/>
          </a:stretch>
        </p:blipFill>
        <p:spPr>
          <a:xfrm>
            <a:off x="2428860" y="1746858"/>
            <a:ext cx="6544178" cy="4601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24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u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7932" y="2636913"/>
            <a:ext cx="5950296" cy="4221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259682" y="261938"/>
            <a:ext cx="662463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0" dirty="0">
                <a:solidFill>
                  <a:srgbClr val="FF0000"/>
                </a:solidFill>
                <a:cs typeface="Times New Roman" pitchFamily="18" charset="0"/>
              </a:rPr>
              <a:t>ŠTĚDRÝ DEN příběh malého Ježíška </a:t>
            </a: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428596" y="714356"/>
            <a:ext cx="8208962" cy="25415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Kdysi dávno, před mnoha lety, šla Marie a Josef do města Betléma. V Betlémě již bylo mnoho lidí a Marie a Josef nevěděli, kde přenocují. Jediné místo, kde mohli přenocovat, byl chlév.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V noci se Marii narodilo dítě. Dítě dostalo jméno Ježíšek. Byla hluboká noc, když se malý Ježíšek narodil. V tuto dobu vyšla na nebi hvězda. Nedaleko pásli pasáčci své ovečky. Uviděli na nebi zářit hvězdu a vydali se za ní. </a:t>
            </a:r>
          </a:p>
        </p:txBody>
      </p:sp>
    </p:spTree>
  </p:cSld>
  <p:clrMapOvr>
    <a:masterClrMapping/>
  </p:clrMapOvr>
  <p:transition spd="slow" advTm="2851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2 cf35ef1380_69474327_o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680074"/>
            <a:ext cx="5286412" cy="3878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42845" y="1"/>
            <a:ext cx="9001156" cy="2864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2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Zjevil se jim anděl a řekl jim: „Běžte do Betléma. 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V 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chlévě se tam narodil malý Ježíšek. Běžte se mu poklonit.“ </a:t>
            </a:r>
            <a:r>
              <a:rPr lang="cs-CZ" sz="1800" b="0" dirty="0" smtClean="0">
                <a:solidFill>
                  <a:srgbClr val="FF0000"/>
                </a:solidFill>
                <a:cs typeface="Times New Roman" pitchFamily="18" charset="0"/>
              </a:rPr>
              <a:t>I </a:t>
            </a:r>
            <a:r>
              <a:rPr lang="cs-CZ" sz="1800" b="0" dirty="0">
                <a:solidFill>
                  <a:srgbClr val="FF0000"/>
                </a:solidFill>
                <a:cs typeface="Times New Roman" pitchFamily="18" charset="0"/>
              </a:rPr>
              <a:t>tři králové z dalekých zemí se šli poklonit malému Ježíškovi a přinesli mu dary. Cestu jim ukazovala hvězda na nebi, která je přivedla až do Betléma. Ježíšek ležel v chlévě na seně a zahřívali ho oslík a ovečka. O Vánocích si lidé připomínají narození malého Ježíška a dávají si dárky.</a:t>
            </a:r>
          </a:p>
        </p:txBody>
      </p:sp>
    </p:spTree>
  </p:cSld>
  <p:clrMapOvr>
    <a:masterClrMapping/>
  </p:clrMapOvr>
  <p:transition spd="slow" advTm="25725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476375" y="333375"/>
            <a:ext cx="64087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0">
                <a:solidFill>
                  <a:srgbClr val="FF0000"/>
                </a:solidFill>
                <a:cs typeface="Times New Roman" pitchFamily="18" charset="0"/>
              </a:rPr>
              <a:t>BOŽÍ HOD VÁNOČNÍ 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79388" y="1125538"/>
            <a:ext cx="8713787" cy="142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>
                <a:solidFill>
                  <a:srgbClr val="FF0000"/>
                </a:solidFill>
                <a:cs typeface="Times New Roman" pitchFamily="18" charset="0"/>
              </a:rPr>
              <a:t>25. prosince - na Hod boží vánoční si lidé připomínají narození Ježíše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>
                <a:solidFill>
                  <a:srgbClr val="FF0000"/>
                </a:solidFill>
                <a:cs typeface="Times New Roman" pitchFamily="18" charset="0"/>
              </a:rPr>
              <a:t>v Betlémě. Je to den, kdy mnoho lidí chodí do kostela na mši a často lidé se chodí vzájemně navštěvovat.</a:t>
            </a:r>
          </a:p>
        </p:txBody>
      </p:sp>
      <p:pic>
        <p:nvPicPr>
          <p:cNvPr id="9" name="Obrázek 8" descr="Kostelw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627167" y="2571744"/>
            <a:ext cx="5283207" cy="3714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223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-tepan-koleda-koleda-tepane-co-to-neses-ve-dzbane-.jpg"/>
          <p:cNvPicPr>
            <a:picLocks noChangeAspect="1"/>
          </p:cNvPicPr>
          <p:nvPr/>
        </p:nvPicPr>
        <p:blipFill>
          <a:blip r:embed="rId2" cstate="print"/>
          <a:srcRect l="10689" t="17240" r="10688" b="27433"/>
          <a:stretch>
            <a:fillRect/>
          </a:stretch>
        </p:blipFill>
        <p:spPr>
          <a:xfrm>
            <a:off x="3839307" y="2357430"/>
            <a:ext cx="4765142" cy="4023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2100263" y="476250"/>
            <a:ext cx="49434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0">
                <a:solidFill>
                  <a:srgbClr val="FF0000"/>
                </a:solidFill>
                <a:cs typeface="Times New Roman" pitchFamily="18" charset="0"/>
              </a:rPr>
              <a:t>SVÁTEK SVATÉHO ŠTĚPÁNA </a:t>
            </a: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1331913" y="981075"/>
            <a:ext cx="648017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26. prosince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- tento den slaví svátek Svatý Štěpán. Tradicí v tento den jsou obchůzky koledníků. </a:t>
            </a:r>
          </a:p>
        </p:txBody>
      </p:sp>
      <p:sp>
        <p:nvSpPr>
          <p:cNvPr id="20484" name="Obdélník 9"/>
          <p:cNvSpPr>
            <a:spLocks noChangeArrowheads="1"/>
          </p:cNvSpPr>
          <p:nvPr/>
        </p:nvSpPr>
        <p:spPr bwMode="auto">
          <a:xfrm>
            <a:off x="714348" y="2285992"/>
            <a:ext cx="3095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0" dirty="0">
                <a:solidFill>
                  <a:srgbClr val="00B050"/>
                </a:solidFill>
              </a:rPr>
              <a:t>Koleda, </a:t>
            </a:r>
            <a:r>
              <a:rPr lang="cs-CZ" sz="2000" b="0" dirty="0" err="1">
                <a:solidFill>
                  <a:srgbClr val="00B050"/>
                </a:solidFill>
              </a:rPr>
              <a:t>koleda</a:t>
            </a:r>
            <a:r>
              <a:rPr lang="cs-CZ" sz="2000" b="0" dirty="0">
                <a:solidFill>
                  <a:srgbClr val="00B050"/>
                </a:solidFill>
              </a:rPr>
              <a:t>, Štěpáne,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>
                <a:solidFill>
                  <a:srgbClr val="00B050"/>
                </a:solidFill>
              </a:rPr>
              <a:t>co to neseš ve džbáně?</a:t>
            </a:r>
          </a:p>
          <a:p>
            <a:r>
              <a:rPr lang="cs-CZ" sz="2000" b="0" dirty="0">
                <a:solidFill>
                  <a:srgbClr val="00B050"/>
                </a:solidFill>
              </a:rPr>
              <a:t>Nesu, </a:t>
            </a:r>
            <a:r>
              <a:rPr lang="cs-CZ" sz="2000" b="0" dirty="0" err="1">
                <a:solidFill>
                  <a:srgbClr val="00B050"/>
                </a:solidFill>
              </a:rPr>
              <a:t>nesu</a:t>
            </a:r>
            <a:r>
              <a:rPr lang="cs-CZ" sz="2000" b="0" dirty="0">
                <a:solidFill>
                  <a:srgbClr val="00B050"/>
                </a:solidFill>
              </a:rPr>
              <a:t>, koledu,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 err="1">
                <a:solidFill>
                  <a:srgbClr val="00B050"/>
                </a:solidFill>
              </a:rPr>
              <a:t>upad</a:t>
            </a:r>
            <a:r>
              <a:rPr lang="cs-CZ" sz="2000" b="0" dirty="0">
                <a:solidFill>
                  <a:srgbClr val="00B050"/>
                </a:solidFill>
              </a:rPr>
              <a:t> jsem s ní na ledu,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>
                <a:solidFill>
                  <a:srgbClr val="00B050"/>
                </a:solidFill>
              </a:rPr>
              <a:t>psi se na mě sběhli,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>
                <a:solidFill>
                  <a:srgbClr val="00B050"/>
                </a:solidFill>
              </a:rPr>
              <a:t>koledu mi snědli.</a:t>
            </a:r>
          </a:p>
          <a:p>
            <a:r>
              <a:rPr lang="cs-CZ" sz="2000" b="0" dirty="0">
                <a:solidFill>
                  <a:srgbClr val="00B050"/>
                </a:solidFill>
              </a:rPr>
              <a:t>Co mám smutný </a:t>
            </a:r>
            <a:r>
              <a:rPr lang="cs-CZ" sz="2000" b="0" dirty="0" err="1">
                <a:solidFill>
                  <a:srgbClr val="00B050"/>
                </a:solidFill>
              </a:rPr>
              <a:t>dělati</a:t>
            </a:r>
            <a:r>
              <a:rPr lang="cs-CZ" sz="2000" b="0" dirty="0">
                <a:solidFill>
                  <a:srgbClr val="00B050"/>
                </a:solidFill>
              </a:rPr>
              <a:t>,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>
                <a:solidFill>
                  <a:srgbClr val="00B050"/>
                </a:solidFill>
              </a:rPr>
              <a:t>musím jinou </a:t>
            </a:r>
            <a:r>
              <a:rPr lang="cs-CZ" sz="2000" b="0" dirty="0" err="1">
                <a:solidFill>
                  <a:srgbClr val="00B050"/>
                </a:solidFill>
              </a:rPr>
              <a:t>žebrati</a:t>
            </a:r>
            <a:r>
              <a:rPr lang="cs-CZ" sz="2000" b="0" dirty="0">
                <a:solidFill>
                  <a:srgbClr val="00B050"/>
                </a:solidFill>
              </a:rPr>
              <a:t>.</a:t>
            </a:r>
          </a:p>
          <a:p>
            <a:r>
              <a:rPr lang="cs-CZ" sz="2000" b="0" dirty="0">
                <a:solidFill>
                  <a:srgbClr val="00B050"/>
                </a:solidFill>
              </a:rPr>
              <a:t>Koledu mi dejte,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>
                <a:solidFill>
                  <a:srgbClr val="00B050"/>
                </a:solidFill>
              </a:rPr>
              <a:t>jen se mi nesmějte!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>
                <a:solidFill>
                  <a:srgbClr val="00B050"/>
                </a:solidFill>
              </a:rPr>
              <a:t>Koledu mi dali, </a:t>
            </a:r>
            <a:br>
              <a:rPr lang="cs-CZ" sz="2000" b="0" dirty="0">
                <a:solidFill>
                  <a:srgbClr val="00B050"/>
                </a:solidFill>
              </a:rPr>
            </a:br>
            <a:r>
              <a:rPr lang="cs-CZ" sz="2000" b="0" dirty="0">
                <a:solidFill>
                  <a:srgbClr val="00B050"/>
                </a:solidFill>
              </a:rPr>
              <a:t>přece se mi smáli.</a:t>
            </a:r>
          </a:p>
        </p:txBody>
      </p:sp>
    </p:spTree>
  </p:cSld>
  <p:clrMapOvr>
    <a:masterClrMapping/>
  </p:clrMapOvr>
  <p:transition spd="slow" advTm="20327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684213" y="1700213"/>
            <a:ext cx="799147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908175" y="3860800"/>
            <a:ext cx="388778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20312088">
            <a:off x="-154879" y="818812"/>
            <a:ext cx="75408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pc="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Konec adventu představuje západ slunce Štědrého večera…</a:t>
            </a:r>
            <a:endParaRPr lang="cs-CZ" spc="-3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Obrázek 6" descr="Obrázek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708920"/>
            <a:ext cx="5637870" cy="3974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723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2" descr="11412502.pn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71604" y="1571612"/>
            <a:ext cx="6000792" cy="527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1709738" y="214291"/>
            <a:ext cx="5724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Máme měsíc, kdy nastává adventní čas. 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Čas, kdy se těšíme a čekáme na Vánoce. </a:t>
            </a:r>
          </a:p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Pojďme si teď o tomto čase společně vyprávět.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9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028357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181548"/>
            <a:ext cx="6243606" cy="4165377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 rot="20312088">
            <a:off x="91243" y="722605"/>
            <a:ext cx="66246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pc="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Přeji Vám krásný </a:t>
            </a:r>
          </a:p>
          <a:p>
            <a:pPr algn="ctr">
              <a:defRPr/>
            </a:pPr>
            <a:r>
              <a:rPr lang="cs-CZ" spc="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hlavně pohodový adventní čas.</a:t>
            </a:r>
            <a:endParaRPr lang="cs-CZ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Obrázek 11" descr="Vizitka 1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1363" y="6160796"/>
            <a:ext cx="827101" cy="517314"/>
          </a:xfrm>
          <a:prstGeom prst="rect">
            <a:avLst/>
          </a:prstGeom>
        </p:spPr>
      </p:pic>
    </p:spTree>
  </p:cSld>
  <p:clrMapOvr>
    <a:masterClrMapping/>
  </p:clrMapOvr>
  <p:transition spd="slow" advTm="237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2" descr="ADVENT. pn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1700"/>
            <a:ext cx="7623175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2286000" y="563265"/>
            <a:ext cx="4572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Čtyři svíčky na adventním věnci nám připomínají 4 týdny čekání </a:t>
            </a:r>
            <a:endParaRPr lang="cs-CZ" sz="2000" b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na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Ježíška. </a:t>
            </a:r>
          </a:p>
        </p:txBody>
      </p:sp>
    </p:spTree>
  </p:cSld>
  <p:clrMapOvr>
    <a:masterClrMapping/>
  </p:clrMapOvr>
  <p:transition spd="slow" advTm="463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 descr="a6510e0daf_90012707_o2.png"/>
          <p:cNvPicPr>
            <a:picLocks noChangeAspect="1"/>
          </p:cNvPicPr>
          <p:nvPr/>
        </p:nvPicPr>
        <p:blipFill>
          <a:blip r:embed="rId2" cstate="print"/>
          <a:srcRect b="14342"/>
          <a:stretch>
            <a:fillRect/>
          </a:stretch>
        </p:blipFill>
        <p:spPr bwMode="auto">
          <a:xfrm>
            <a:off x="761207" y="1643050"/>
            <a:ext cx="811834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Obdélník 1"/>
          <p:cNvSpPr>
            <a:spLocks noChangeArrowheads="1"/>
          </p:cNvSpPr>
          <p:nvPr/>
        </p:nvSpPr>
        <p:spPr bwMode="auto">
          <a:xfrm>
            <a:off x="2286000" y="568028"/>
            <a:ext cx="45720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Slovo „ADVENT“ znamená příchod. Příchod Ježíška. Advent trvá 4 týdny a končí 24. prosince Štědrým dnem.</a:t>
            </a:r>
          </a:p>
        </p:txBody>
      </p:sp>
    </p:spTree>
  </p:cSld>
  <p:clrMapOvr>
    <a:masterClrMapping/>
  </p:clrMapOvr>
  <p:transition spd="slow" advTm="594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214282" y="524644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Období adventu začíná </a:t>
            </a: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na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podzim a končí v zimě.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Počasí v tuto dobu bývá různé.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Často bývá mlha, někdy sněží, </a:t>
            </a: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jindy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prší. </a:t>
            </a:r>
          </a:p>
        </p:txBody>
      </p:sp>
      <p:pic>
        <p:nvPicPr>
          <p:cNvPr id="7171" name="Picture 4" descr="trubice vánoč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746" y="3214686"/>
            <a:ext cx="567225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Obrázek 3" descr="080812061732152412372721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301843" y="2000240"/>
            <a:ext cx="6573857" cy="430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8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délník 1"/>
          <p:cNvSpPr>
            <a:spLocks noChangeArrowheads="1"/>
          </p:cNvSpPr>
          <p:nvPr/>
        </p:nvSpPr>
        <p:spPr bwMode="auto">
          <a:xfrm>
            <a:off x="285720" y="214291"/>
            <a:ext cx="8572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Advent je doba nejen čekání,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ale také příprav na Vánoce.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Doma se uklízí a všude to voní vánočním cukrovím.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Maminky pečou perníčky, </a:t>
            </a: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vanilkové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rohlíčky a další dobroty.</a:t>
            </a:r>
          </a:p>
        </p:txBody>
      </p:sp>
      <p:pic>
        <p:nvPicPr>
          <p:cNvPr id="6" name="Obrázek 5" descr="cukroví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69881"/>
            <a:ext cx="7500990" cy="4688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1"/>
          <p:cNvSpPr>
            <a:spLocks noChangeArrowheads="1"/>
          </p:cNvSpPr>
          <p:nvPr/>
        </p:nvSpPr>
        <p:spPr bwMode="auto">
          <a:xfrm>
            <a:off x="2286000" y="524644"/>
            <a:ext cx="4572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V období adventu si lidé zdobí své domy a byty,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vyrábí vánoční svícny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a různé jiné ozdoby.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Za okny domů jsou rozsvícená světla. </a:t>
            </a:r>
          </a:p>
        </p:txBody>
      </p:sp>
      <p:pic>
        <p:nvPicPr>
          <p:cNvPr id="7" name="Picture 2" descr="http://img4.rajce.idnes.cz/d0406/1/1404/1404143_99e7fd4fa93ba9dea2a5a51f0d2bb2d4/images/Rakousko_Advent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01420" y="2714621"/>
            <a:ext cx="6842414" cy="4026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10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adventni-kalendar.cz/wp-content/uploads/2011/12/sv-barbora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928926" y="2214554"/>
            <a:ext cx="6096000" cy="4362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Obdélník 1"/>
          <p:cNvSpPr>
            <a:spLocks noChangeArrowheads="1"/>
          </p:cNvSpPr>
          <p:nvPr/>
        </p:nvSpPr>
        <p:spPr bwMode="auto">
          <a:xfrm>
            <a:off x="288032" y="274736"/>
            <a:ext cx="364102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Svátek svaté Barbory slavíme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4. prosince.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K tomuto svátku se pojí pověra </a:t>
            </a:r>
            <a:endParaRPr lang="cs-CZ" sz="2000" b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jeden z adventních zvyků.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Lidé si v tento den nosí do domu větvičku z ovocného stromu, nejčastěji třešně. Podle zvyku </a:t>
            </a:r>
            <a:endParaRPr lang="cs-CZ" sz="2000" b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se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praví, že svobodná dívka,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které větvička do Štědrého dne </a:t>
            </a: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rozkvete, se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do roka vdá. </a:t>
            </a:r>
          </a:p>
        </p:txBody>
      </p:sp>
    </p:spTree>
  </p:cSld>
  <p:clrMapOvr>
    <a:masterClrMapping/>
  </p:clrMapOvr>
  <p:transition spd="slow" advTm="19017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2" descr="Mikuláš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2388817"/>
            <a:ext cx="5940152" cy="44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bdélník 1"/>
          <p:cNvSpPr>
            <a:spLocks noChangeArrowheads="1"/>
          </p:cNvSpPr>
          <p:nvPr/>
        </p:nvSpPr>
        <p:spPr bwMode="auto">
          <a:xfrm>
            <a:off x="288032" y="232643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Mikuláš, čert a anděl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– známá trojice,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která chodí 5. prosince  k hodným </a:t>
            </a:r>
            <a:endParaRPr lang="cs-CZ" sz="2000" b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 smtClean="0">
                <a:solidFill>
                  <a:srgbClr val="FF0000"/>
                </a:solidFill>
                <a:cs typeface="Times New Roman" pitchFamily="18" charset="0"/>
              </a:rPr>
              <a:t>i </a:t>
            </a: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zlobivým dětem. Mikuláš má svátek    6. prosince a v předvečer svého svátku chodí hodným dětem rozdávat různé sladkosti.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Ale kde se Mikuláš vzal? 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0" dirty="0">
                <a:solidFill>
                  <a:srgbClr val="FF0000"/>
                </a:solidFill>
                <a:cs typeface="Times New Roman" pitchFamily="18" charset="0"/>
              </a:rPr>
              <a:t>Poslouchejte legendu, kterou Vám teď povím. </a:t>
            </a:r>
          </a:p>
        </p:txBody>
      </p:sp>
    </p:spTree>
  </p:cSld>
  <p:clrMapOvr>
    <a:masterClrMapping/>
  </p:clrMapOvr>
  <p:transition spd="slow" advTm="1794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9 ADVENT.otevřít v power point.viewer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49 ADVENT.otevřít v power point.viewer</Template>
  <TotalTime>10</TotalTime>
  <Words>744</Words>
  <Application>Microsoft Office PowerPoint</Application>
  <PresentationFormat>Předvádění na obrazovce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49 ADVENT.otevřít v power point.viewer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HP</cp:lastModifiedBy>
  <cp:revision>2</cp:revision>
  <dcterms:created xsi:type="dcterms:W3CDTF">2017-12-04T10:00:18Z</dcterms:created>
  <dcterms:modified xsi:type="dcterms:W3CDTF">2017-12-04T10:11:08Z</dcterms:modified>
</cp:coreProperties>
</file>